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99" r:id="rId2"/>
    <p:sldId id="402" r:id="rId3"/>
    <p:sldId id="365" r:id="rId4"/>
    <p:sldId id="429" r:id="rId5"/>
    <p:sldId id="414" r:id="rId6"/>
    <p:sldId id="404" r:id="rId7"/>
    <p:sldId id="405" r:id="rId8"/>
    <p:sldId id="407" r:id="rId9"/>
    <p:sldId id="413" r:id="rId10"/>
    <p:sldId id="406" r:id="rId11"/>
    <p:sldId id="434" r:id="rId12"/>
    <p:sldId id="423" r:id="rId13"/>
    <p:sldId id="420" r:id="rId14"/>
    <p:sldId id="422" r:id="rId15"/>
    <p:sldId id="421" r:id="rId16"/>
    <p:sldId id="432" r:id="rId17"/>
    <p:sldId id="424" r:id="rId18"/>
    <p:sldId id="425" r:id="rId19"/>
    <p:sldId id="433" r:id="rId20"/>
    <p:sldId id="430" r:id="rId21"/>
    <p:sldId id="408" r:id="rId22"/>
    <p:sldId id="427" r:id="rId23"/>
    <p:sldId id="426" r:id="rId24"/>
    <p:sldId id="34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00"/>
    <a:srgbClr val="339933"/>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312" autoAdjust="0"/>
  </p:normalViewPr>
  <p:slideViewPr>
    <p:cSldViewPr snapToGrid="0" snapToObjects="1">
      <p:cViewPr varScale="1">
        <p:scale>
          <a:sx n="73" d="100"/>
          <a:sy n="73" d="100"/>
        </p:scale>
        <p:origin x="1062" y="36"/>
      </p:cViewPr>
      <p:guideLst>
        <p:guide orient="horz" pos="2160"/>
        <p:guide pos="2880"/>
      </p:guideLst>
    </p:cSldViewPr>
  </p:slideViewPr>
  <p:outlineViewPr>
    <p:cViewPr>
      <p:scale>
        <a:sx n="33" d="100"/>
        <a:sy n="33" d="100"/>
      </p:scale>
      <p:origin x="0" y="-3084"/>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0262B6-9E2A-49C6-8EE7-1AB5509ED351}" type="datetimeFigureOut">
              <a:rPr lang="en-US" smtClean="0"/>
              <a:t>8/29/2023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CBDFBC-75CD-438F-AADD-77023E2AAF7D}" type="slidenum">
              <a:rPr lang="en-US" smtClean="0"/>
              <a:t>‹#›</a:t>
            </a:fld>
            <a:endParaRPr lang="en-US"/>
          </a:p>
        </p:txBody>
      </p:sp>
    </p:spTree>
    <p:extLst>
      <p:ext uri="{BB962C8B-B14F-4D97-AF65-F5344CB8AC3E}">
        <p14:creationId xmlns:p14="http://schemas.microsoft.com/office/powerpoint/2010/main" val="4284169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Avoid uppercases</a:t>
            </a:r>
          </a:p>
          <a:p>
            <a:r>
              <a:rPr lang="en-US" dirty="0"/>
              <a:t>Try to give brief (40secs) overview of the research by mentioning the problem</a:t>
            </a:r>
          </a:p>
        </p:txBody>
      </p:sp>
      <p:sp>
        <p:nvSpPr>
          <p:cNvPr id="4" name="Slide Number Placeholder 3"/>
          <p:cNvSpPr>
            <a:spLocks noGrp="1"/>
          </p:cNvSpPr>
          <p:nvPr>
            <p:ph type="sldNum" sz="quarter" idx="5"/>
          </p:nvPr>
        </p:nvSpPr>
        <p:spPr/>
        <p:txBody>
          <a:bodyPr/>
          <a:lstStyle/>
          <a:p>
            <a:fld id="{0DCBDFBC-75CD-438F-AADD-77023E2AAF7D}" type="slidenum">
              <a:rPr lang="en-US" smtClean="0"/>
              <a:t>1</a:t>
            </a:fld>
            <a:endParaRPr lang="en-US"/>
          </a:p>
        </p:txBody>
      </p:sp>
    </p:spTree>
    <p:extLst>
      <p:ext uri="{BB962C8B-B14F-4D97-AF65-F5344CB8AC3E}">
        <p14:creationId xmlns:p14="http://schemas.microsoft.com/office/powerpoint/2010/main" val="1068455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15</a:t>
            </a:fld>
            <a:endParaRPr lang="en-US"/>
          </a:p>
        </p:txBody>
      </p:sp>
    </p:spTree>
    <p:extLst>
      <p:ext uri="{BB962C8B-B14F-4D97-AF65-F5344CB8AC3E}">
        <p14:creationId xmlns:p14="http://schemas.microsoft.com/office/powerpoint/2010/main" val="1311693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16</a:t>
            </a:fld>
            <a:endParaRPr lang="en-US"/>
          </a:p>
        </p:txBody>
      </p:sp>
    </p:spTree>
    <p:extLst>
      <p:ext uri="{BB962C8B-B14F-4D97-AF65-F5344CB8AC3E}">
        <p14:creationId xmlns:p14="http://schemas.microsoft.com/office/powerpoint/2010/main" val="2507478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17</a:t>
            </a:fld>
            <a:endParaRPr lang="en-US"/>
          </a:p>
        </p:txBody>
      </p:sp>
    </p:spTree>
    <p:extLst>
      <p:ext uri="{BB962C8B-B14F-4D97-AF65-F5344CB8AC3E}">
        <p14:creationId xmlns:p14="http://schemas.microsoft.com/office/powerpoint/2010/main" val="25384525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18</a:t>
            </a:fld>
            <a:endParaRPr lang="en-US"/>
          </a:p>
        </p:txBody>
      </p:sp>
    </p:spTree>
    <p:extLst>
      <p:ext uri="{BB962C8B-B14F-4D97-AF65-F5344CB8AC3E}">
        <p14:creationId xmlns:p14="http://schemas.microsoft.com/office/powerpoint/2010/main" val="3486085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19</a:t>
            </a:fld>
            <a:endParaRPr lang="en-US"/>
          </a:p>
        </p:txBody>
      </p:sp>
    </p:spTree>
    <p:extLst>
      <p:ext uri="{BB962C8B-B14F-4D97-AF65-F5344CB8AC3E}">
        <p14:creationId xmlns:p14="http://schemas.microsoft.com/office/powerpoint/2010/main" val="715960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20</a:t>
            </a:fld>
            <a:endParaRPr lang="en-US"/>
          </a:p>
        </p:txBody>
      </p:sp>
    </p:spTree>
    <p:extLst>
      <p:ext uri="{BB962C8B-B14F-4D97-AF65-F5344CB8AC3E}">
        <p14:creationId xmlns:p14="http://schemas.microsoft.com/office/powerpoint/2010/main" val="558595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21</a:t>
            </a:fld>
            <a:endParaRPr lang="en-US"/>
          </a:p>
        </p:txBody>
      </p:sp>
    </p:spTree>
    <p:extLst>
      <p:ext uri="{BB962C8B-B14F-4D97-AF65-F5344CB8AC3E}">
        <p14:creationId xmlns:p14="http://schemas.microsoft.com/office/powerpoint/2010/main" val="2018382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22</a:t>
            </a:fld>
            <a:endParaRPr lang="en-US"/>
          </a:p>
        </p:txBody>
      </p:sp>
    </p:spTree>
    <p:extLst>
      <p:ext uri="{BB962C8B-B14F-4D97-AF65-F5344CB8AC3E}">
        <p14:creationId xmlns:p14="http://schemas.microsoft.com/office/powerpoint/2010/main" val="1339124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23</a:t>
            </a:fld>
            <a:endParaRPr lang="en-US"/>
          </a:p>
        </p:txBody>
      </p:sp>
    </p:spTree>
    <p:extLst>
      <p:ext uri="{BB962C8B-B14F-4D97-AF65-F5344CB8AC3E}">
        <p14:creationId xmlns:p14="http://schemas.microsoft.com/office/powerpoint/2010/main" val="1022905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Recommendations must come from the conclusion and can associated to limitation of the study</a:t>
            </a:r>
          </a:p>
          <a:p>
            <a:r>
              <a:rPr lang="en-US" dirty="0"/>
              <a:t>Recommendations must direct your research for suture studies</a:t>
            </a:r>
          </a:p>
          <a:p>
            <a:r>
              <a:rPr lang="en-US" dirty="0"/>
              <a:t>Recommendations should also dwell on policy issues</a:t>
            </a:r>
          </a:p>
        </p:txBody>
      </p:sp>
      <p:sp>
        <p:nvSpPr>
          <p:cNvPr id="4" name="Slide Number Placeholder 3"/>
          <p:cNvSpPr>
            <a:spLocks noGrp="1"/>
          </p:cNvSpPr>
          <p:nvPr>
            <p:ph type="sldNum" sz="quarter" idx="5"/>
          </p:nvPr>
        </p:nvSpPr>
        <p:spPr/>
        <p:txBody>
          <a:bodyPr/>
          <a:lstStyle/>
          <a:p>
            <a:fld id="{0DCBDFBC-75CD-438F-AADD-77023E2AAF7D}" type="slidenum">
              <a:rPr lang="en-US" smtClean="0"/>
              <a:t>2</a:t>
            </a:fld>
            <a:endParaRPr lang="en-US"/>
          </a:p>
        </p:txBody>
      </p:sp>
    </p:spTree>
    <p:extLst>
      <p:ext uri="{BB962C8B-B14F-4D97-AF65-F5344CB8AC3E}">
        <p14:creationId xmlns:p14="http://schemas.microsoft.com/office/powerpoint/2010/main" val="964188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CBDFBC-75CD-438F-AADD-77023E2AAF7D}" type="slidenum">
              <a:rPr lang="en-US" smtClean="0"/>
              <a:t>3</a:t>
            </a:fld>
            <a:endParaRPr lang="en-US"/>
          </a:p>
        </p:txBody>
      </p:sp>
    </p:spTree>
    <p:extLst>
      <p:ext uri="{BB962C8B-B14F-4D97-AF65-F5344CB8AC3E}">
        <p14:creationId xmlns:p14="http://schemas.microsoft.com/office/powerpoint/2010/main" val="3802178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DCBDFBC-75CD-438F-AADD-77023E2AAF7D}" type="slidenum">
              <a:rPr lang="en-US" smtClean="0"/>
              <a:t>5</a:t>
            </a:fld>
            <a:endParaRPr lang="en-US"/>
          </a:p>
        </p:txBody>
      </p:sp>
    </p:spTree>
    <p:extLst>
      <p:ext uri="{BB962C8B-B14F-4D97-AF65-F5344CB8AC3E}">
        <p14:creationId xmlns:p14="http://schemas.microsoft.com/office/powerpoint/2010/main" val="2629563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8</a:t>
            </a:fld>
            <a:endParaRPr lang="en-US"/>
          </a:p>
        </p:txBody>
      </p:sp>
    </p:spTree>
    <p:extLst>
      <p:ext uri="{BB962C8B-B14F-4D97-AF65-F5344CB8AC3E}">
        <p14:creationId xmlns:p14="http://schemas.microsoft.com/office/powerpoint/2010/main" val="1295077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9</a:t>
            </a:fld>
            <a:endParaRPr lang="en-US"/>
          </a:p>
        </p:txBody>
      </p:sp>
    </p:spTree>
    <p:extLst>
      <p:ext uri="{BB962C8B-B14F-4D97-AF65-F5344CB8AC3E}">
        <p14:creationId xmlns:p14="http://schemas.microsoft.com/office/powerpoint/2010/main" val="3285269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12</a:t>
            </a:fld>
            <a:endParaRPr lang="en-US"/>
          </a:p>
        </p:txBody>
      </p:sp>
    </p:spTree>
    <p:extLst>
      <p:ext uri="{BB962C8B-B14F-4D97-AF65-F5344CB8AC3E}">
        <p14:creationId xmlns:p14="http://schemas.microsoft.com/office/powerpoint/2010/main" val="246002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13</a:t>
            </a:fld>
            <a:endParaRPr lang="en-US"/>
          </a:p>
        </p:txBody>
      </p:sp>
    </p:spTree>
    <p:extLst>
      <p:ext uri="{BB962C8B-B14F-4D97-AF65-F5344CB8AC3E}">
        <p14:creationId xmlns:p14="http://schemas.microsoft.com/office/powerpoint/2010/main" val="1912321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Flowchart use is important here</a:t>
            </a:r>
          </a:p>
        </p:txBody>
      </p:sp>
      <p:sp>
        <p:nvSpPr>
          <p:cNvPr id="4" name="Slide Number Placeholder 3"/>
          <p:cNvSpPr>
            <a:spLocks noGrp="1"/>
          </p:cNvSpPr>
          <p:nvPr>
            <p:ph type="sldNum" sz="quarter" idx="5"/>
          </p:nvPr>
        </p:nvSpPr>
        <p:spPr/>
        <p:txBody>
          <a:bodyPr/>
          <a:lstStyle/>
          <a:p>
            <a:fld id="{0DCBDFBC-75CD-438F-AADD-77023E2AAF7D}" type="slidenum">
              <a:rPr lang="en-US" smtClean="0"/>
              <a:t>14</a:t>
            </a:fld>
            <a:endParaRPr lang="en-US"/>
          </a:p>
        </p:txBody>
      </p:sp>
    </p:spTree>
    <p:extLst>
      <p:ext uri="{BB962C8B-B14F-4D97-AF65-F5344CB8AC3E}">
        <p14:creationId xmlns:p14="http://schemas.microsoft.com/office/powerpoint/2010/main" val="5680287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www.knust.edu.gh/"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s://www.facebook.com/knust.Ghana/" TargetMode="External"/><Relationship Id="rId5" Type="http://schemas.openxmlformats.org/officeDocument/2006/relationships/image" Target="../media/image2.jpg"/><Relationship Id="rId4" Type="http://schemas.openxmlformats.org/officeDocument/2006/relationships/hyperlink" Target="https://twitter.com/_knust_"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57D5E1-1F94-4969-9D74-EEC0815C5966}" type="datetime1">
              <a:rPr lang="en-US" smtClean="0"/>
              <a:t>8/29/2023</a:t>
            </a:fld>
            <a:endParaRPr lang="en-US"/>
          </a:p>
        </p:txBody>
      </p:sp>
      <p:sp>
        <p:nvSpPr>
          <p:cNvPr id="6" name="Slide Number Placeholder 5"/>
          <p:cNvSpPr>
            <a:spLocks noGrp="1"/>
          </p:cNvSpPr>
          <p:nvPr>
            <p:ph type="sldNum" sz="quarter" idx="12"/>
          </p:nvPr>
        </p:nvSpPr>
        <p:spPr/>
        <p:txBody>
          <a:bodyPr/>
          <a:lstStyle>
            <a:lvl1pPr>
              <a:defRPr b="1"/>
            </a:lvl1pPr>
          </a:lstStyle>
          <a:p>
            <a:fld id="{F4801FD5-11B4-DE43-ACA2-E85EEB9A6F9C}" type="slidenum">
              <a:rPr lang="en-US" smtClean="0"/>
              <a:pPr/>
              <a:t>‹#›</a:t>
            </a:fld>
            <a:endParaRPr lang="en-US" b="1" dirty="0"/>
          </a:p>
        </p:txBody>
      </p:sp>
      <p:grpSp>
        <p:nvGrpSpPr>
          <p:cNvPr id="7" name="Group 6"/>
          <p:cNvGrpSpPr/>
          <p:nvPr userDrawn="1"/>
        </p:nvGrpSpPr>
        <p:grpSpPr>
          <a:xfrm>
            <a:off x="0" y="1"/>
            <a:ext cx="9144000" cy="854748"/>
            <a:chOff x="0" y="1"/>
            <a:chExt cx="9144000" cy="854748"/>
          </a:xfrm>
        </p:grpSpPr>
        <p:sp>
          <p:nvSpPr>
            <p:cNvPr id="8" name="Rectangle 7"/>
            <p:cNvSpPr/>
            <p:nvPr/>
          </p:nvSpPr>
          <p:spPr>
            <a:xfrm>
              <a:off x="0" y="1"/>
              <a:ext cx="9144000" cy="854748"/>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TextBox 8"/>
            <p:cNvSpPr txBox="1"/>
            <p:nvPr/>
          </p:nvSpPr>
          <p:spPr>
            <a:xfrm>
              <a:off x="5487656" y="241270"/>
              <a:ext cx="3445328" cy="523220"/>
            </a:xfrm>
            <a:prstGeom prst="rect">
              <a:avLst/>
            </a:prstGeom>
            <a:noFill/>
          </p:spPr>
          <p:txBody>
            <a:bodyPr wrap="square" rtlCol="0">
              <a:spAutoFit/>
            </a:bodyPr>
            <a:lstStyle/>
            <a:p>
              <a:r>
                <a:rPr lang="en-US" sz="1400" dirty="0">
                  <a:solidFill>
                    <a:schemeClr val="bg1"/>
                  </a:solidFill>
                  <a:latin typeface="Helvetica"/>
                  <a:cs typeface="Helvetica"/>
                </a:rPr>
                <a:t>Kwame Nkrumah University of </a:t>
              </a:r>
            </a:p>
            <a:p>
              <a:r>
                <a:rPr lang="en-US" sz="1400" dirty="0">
                  <a:solidFill>
                    <a:schemeClr val="bg1"/>
                  </a:solidFill>
                  <a:latin typeface="Helvetica"/>
                  <a:cs typeface="Helvetica"/>
                </a:rPr>
                <a:t>Science &amp; Technology, Kumasi, Ghana</a:t>
              </a:r>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5789" y="157852"/>
              <a:ext cx="491867" cy="625979"/>
            </a:xfrm>
            <a:prstGeom prst="rect">
              <a:avLst/>
            </a:prstGeom>
          </p:spPr>
        </p:pic>
      </p:grpSp>
      <p:sp>
        <p:nvSpPr>
          <p:cNvPr id="11" name="Title 1"/>
          <p:cNvSpPr>
            <a:spLocks noGrp="1"/>
          </p:cNvSpPr>
          <p:nvPr>
            <p:ph type="ctrTitle"/>
          </p:nvPr>
        </p:nvSpPr>
        <p:spPr>
          <a:xfrm>
            <a:off x="685800" y="2167740"/>
            <a:ext cx="7772400" cy="1470025"/>
          </a:xfrm>
          <a:prstGeom prst="rect">
            <a:avLst/>
          </a:prstGeom>
        </p:spPr>
        <p:txBody>
          <a:bodyPr>
            <a:normAutofit/>
          </a:bodyPr>
          <a:lstStyle/>
          <a:p>
            <a:pPr algn="l"/>
            <a:r>
              <a:rPr lang="en-US" dirty="0">
                <a:latin typeface="Helvetica"/>
                <a:cs typeface="Helvetica"/>
              </a:rPr>
              <a:t>Title</a:t>
            </a:r>
          </a:p>
        </p:txBody>
      </p:sp>
      <p:sp>
        <p:nvSpPr>
          <p:cNvPr id="12" name="Subtitle 2"/>
          <p:cNvSpPr>
            <a:spLocks noGrp="1"/>
          </p:cNvSpPr>
          <p:nvPr>
            <p:ph type="subTitle" idx="1"/>
          </p:nvPr>
        </p:nvSpPr>
        <p:spPr>
          <a:xfrm>
            <a:off x="728506" y="4010849"/>
            <a:ext cx="6400800" cy="1599330"/>
          </a:xfrm>
        </p:spPr>
        <p:txBody>
          <a:bodyPr>
            <a:normAutofit/>
          </a:bodyPr>
          <a:lstStyle>
            <a:lvl1pPr marL="0" indent="0">
              <a:buNone/>
              <a:defRPr>
                <a:solidFill>
                  <a:schemeClr val="bg1">
                    <a:lumMod val="50000"/>
                  </a:schemeClr>
                </a:solidFill>
              </a:defRPr>
            </a:lvl1pPr>
          </a:lstStyle>
          <a:p>
            <a:pPr algn="l"/>
            <a:r>
              <a:rPr lang="en-US" b="1" dirty="0">
                <a:solidFill>
                  <a:schemeClr val="tx1"/>
                </a:solidFill>
                <a:latin typeface="Helvetica"/>
                <a:cs typeface="Helvetica"/>
              </a:rPr>
              <a:t>Name</a:t>
            </a:r>
          </a:p>
          <a:p>
            <a:pPr algn="l"/>
            <a:r>
              <a:rPr lang="en-US" sz="2400" b="1" dirty="0">
                <a:latin typeface="Helvetica"/>
                <a:cs typeface="Helvetica"/>
              </a:rPr>
              <a:t>Department</a:t>
            </a:r>
          </a:p>
          <a:p>
            <a:pPr algn="l"/>
            <a:r>
              <a:rPr lang="en-US" sz="2400" b="1" dirty="0">
                <a:latin typeface="Helvetica"/>
                <a:cs typeface="Helvetica"/>
              </a:rPr>
              <a:t>Faculty &amp; College</a:t>
            </a:r>
          </a:p>
        </p:txBody>
      </p:sp>
    </p:spTree>
    <p:extLst>
      <p:ext uri="{BB962C8B-B14F-4D97-AF65-F5344CB8AC3E}">
        <p14:creationId xmlns:p14="http://schemas.microsoft.com/office/powerpoint/2010/main" val="1026681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658F78-6710-4BBD-A277-E04B7284D9D5}" type="datetime1">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41281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5B92ED3-5287-459C-A025-F860B989C0CE}" type="datetime1">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670795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AAC4EDA-D401-4684-B9C8-68D4BC34F45D}" type="datetime1">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grpSp>
        <p:nvGrpSpPr>
          <p:cNvPr id="7" name="Group 6"/>
          <p:cNvGrpSpPr/>
          <p:nvPr userDrawn="1"/>
        </p:nvGrpSpPr>
        <p:grpSpPr>
          <a:xfrm>
            <a:off x="0" y="5992945"/>
            <a:ext cx="9144000" cy="865057"/>
            <a:chOff x="0" y="5992943"/>
            <a:chExt cx="9144000" cy="865057"/>
          </a:xfrm>
        </p:grpSpPr>
        <p:sp>
          <p:nvSpPr>
            <p:cNvPr id="8" name="Rectangle 7"/>
            <p:cNvSpPr/>
            <p:nvPr/>
          </p:nvSpPr>
          <p:spPr>
            <a:xfrm>
              <a:off x="0" y="6377674"/>
              <a:ext cx="9144000" cy="480326"/>
            </a:xfrm>
            <a:prstGeom prst="rect">
              <a:avLst/>
            </a:prstGeom>
            <a:solidFill>
              <a:schemeClr val="accent3">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9" name="Rectangle 8"/>
            <p:cNvSpPr/>
            <p:nvPr/>
          </p:nvSpPr>
          <p:spPr>
            <a:xfrm>
              <a:off x="0" y="5992943"/>
              <a:ext cx="9144000" cy="363407"/>
            </a:xfrm>
            <a:prstGeom prst="rect">
              <a:avLst/>
            </a:prstGeom>
            <a:solidFill>
              <a:srgbClr val="008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pic>
          <p:nvPicPr>
            <p:cNvPr id="10" name="Picture 9" descr="KNUST_logo Vec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7208" y="6021427"/>
              <a:ext cx="205238" cy="283189"/>
            </a:xfrm>
            <a:prstGeom prst="rect">
              <a:avLst/>
            </a:prstGeom>
          </p:spPr>
        </p:pic>
        <p:sp>
          <p:nvSpPr>
            <p:cNvPr id="11" name="TextBox 10">
              <a:hlinkClick r:id="rId3"/>
            </p:cNvPr>
            <p:cNvSpPr txBox="1"/>
            <p:nvPr/>
          </p:nvSpPr>
          <p:spPr>
            <a:xfrm>
              <a:off x="7137936" y="6036146"/>
              <a:ext cx="1548864" cy="276999"/>
            </a:xfrm>
            <a:prstGeom prst="rect">
              <a:avLst/>
            </a:prstGeom>
            <a:noFill/>
          </p:spPr>
          <p:txBody>
            <a:bodyPr wrap="square" rtlCol="0">
              <a:spAutoFit/>
            </a:bodyPr>
            <a:lstStyle/>
            <a:p>
              <a:r>
                <a:rPr lang="en-US" sz="1200" dirty="0" err="1">
                  <a:solidFill>
                    <a:schemeClr val="bg1"/>
                  </a:solidFill>
                  <a:latin typeface="Helvetica"/>
                  <a:cs typeface="Helvetica"/>
                </a:rPr>
                <a:t>www.knust.edu.gh</a:t>
              </a:r>
              <a:endParaRPr lang="en-US" sz="1200" dirty="0">
                <a:solidFill>
                  <a:schemeClr val="bg1"/>
                </a:solidFill>
                <a:latin typeface="Helvetica"/>
                <a:cs typeface="Helvetica"/>
              </a:endParaRPr>
            </a:p>
          </p:txBody>
        </p:sp>
        <p:pic>
          <p:nvPicPr>
            <p:cNvPr id="12" name="Picture 11">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1258" y="6042056"/>
              <a:ext cx="268162" cy="268162"/>
            </a:xfrm>
            <a:prstGeom prst="rect">
              <a:avLst/>
            </a:prstGeom>
          </p:spPr>
        </p:pic>
        <p:pic>
          <p:nvPicPr>
            <p:cNvPr id="13" name="Picture 12">
              <a:hlinkClick r:id="rId6"/>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791" y="6029719"/>
              <a:ext cx="292217" cy="292217"/>
            </a:xfrm>
            <a:prstGeom prst="rect">
              <a:avLst/>
            </a:prstGeom>
          </p:spPr>
        </p:pic>
      </p:grpSp>
      <p:sp>
        <p:nvSpPr>
          <p:cNvPr id="14" name="Title 1"/>
          <p:cNvSpPr>
            <a:spLocks noGrp="1"/>
          </p:cNvSpPr>
          <p:nvPr>
            <p:ph type="title"/>
          </p:nvPr>
        </p:nvSpPr>
        <p:spPr>
          <a:xfrm>
            <a:off x="457200" y="274638"/>
            <a:ext cx="8229600" cy="1143000"/>
          </a:xfrm>
          <a:prstGeom prst="rect">
            <a:avLst/>
          </a:prstGeom>
        </p:spPr>
        <p:txBody>
          <a:bodyPr/>
          <a:lstStyle/>
          <a:p>
            <a:pPr algn="l"/>
            <a:r>
              <a:rPr lang="en-US" dirty="0">
                <a:solidFill>
                  <a:srgbClr val="008000"/>
                </a:solidFill>
                <a:latin typeface="Helvetica"/>
                <a:cs typeface="Helvetica"/>
              </a:rPr>
              <a:t>Introduction</a:t>
            </a:r>
          </a:p>
        </p:txBody>
      </p:sp>
    </p:spTree>
    <p:extLst>
      <p:ext uri="{BB962C8B-B14F-4D97-AF65-F5344CB8AC3E}">
        <p14:creationId xmlns:p14="http://schemas.microsoft.com/office/powerpoint/2010/main" val="3793904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E93FC0-A749-4E6F-813C-7EB92C46E3F3}" type="datetime1">
              <a:rPr lang="en-US" smtClean="0"/>
              <a:t>8/29/2023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130215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0CB82C0-E196-4177-9F55-EF05026D5385}" type="datetime1">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215673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027ACA8-D774-450F-94ED-5E3FCB9D9EB1}" type="datetime1">
              <a:rPr lang="en-US" smtClean="0"/>
              <a:t>8/29/2023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1501875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p:txBody>
          <a:bodyPr/>
          <a:lstStyle/>
          <a:p>
            <a:fld id="{A1164040-68C5-46D5-B1EB-50A841C89D88}" type="datetime1">
              <a:rPr lang="en-US" smtClean="0"/>
              <a:t>8/29/2023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3821190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CAE12C-0468-4643-B27F-D388DD2A99FA}" type="datetime1">
              <a:rPr lang="en-US" smtClean="0"/>
              <a:t>8/29/2023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1126693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942975-BE2D-4671-8C15-796647D14BE1}" type="datetime1">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9142711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6DC3CAD-4131-4C56-8EC6-DC9B7CF93F19}" type="datetime1">
              <a:rPr lang="en-US" smtClean="0"/>
              <a:t>8/29/2023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801FD5-11B4-DE43-ACA2-E85EEB9A6F9C}" type="slidenum">
              <a:rPr lang="en-US" smtClean="0"/>
              <a:t>‹#›</a:t>
            </a:fld>
            <a:endParaRPr lang="en-US"/>
          </a:p>
        </p:txBody>
      </p:sp>
    </p:spTree>
    <p:extLst>
      <p:ext uri="{BB962C8B-B14F-4D97-AF65-F5344CB8AC3E}">
        <p14:creationId xmlns:p14="http://schemas.microsoft.com/office/powerpoint/2010/main" val="2278298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0C34E6-5300-4542-B7D8-DBEED379B53A}" type="datetime1">
              <a:rPr lang="en-US" smtClean="0"/>
              <a:t>8/29/2023</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1400" b="1">
                <a:solidFill>
                  <a:schemeClr val="tx1">
                    <a:tint val="75000"/>
                  </a:schemeClr>
                </a:solidFill>
              </a:defRPr>
            </a:lvl1pPr>
          </a:lstStyle>
          <a:p>
            <a:fld id="{F4801FD5-11B4-DE43-ACA2-E85EEB9A6F9C}" type="slidenum">
              <a:rPr lang="en-US" smtClean="0"/>
              <a:pPr/>
              <a:t>‹#›</a:t>
            </a:fld>
            <a:endParaRPr lang="en-US" sz="1400" dirty="0"/>
          </a:p>
        </p:txBody>
      </p:sp>
    </p:spTree>
    <p:extLst>
      <p:ext uri="{BB962C8B-B14F-4D97-AF65-F5344CB8AC3E}">
        <p14:creationId xmlns:p14="http://schemas.microsoft.com/office/powerpoint/2010/main" val="295433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396963" y="1555180"/>
            <a:ext cx="8350077" cy="2601065"/>
          </a:xfrm>
        </p:spPr>
        <p:txBody>
          <a:bodyPr>
            <a:noAutofit/>
          </a:bodyPr>
          <a:lstStyle/>
          <a:p>
            <a:r>
              <a:rPr lang="en-US" sz="2800" b="1" dirty="0">
                <a:solidFill>
                  <a:srgbClr val="008000"/>
                </a:solidFill>
                <a:latin typeface="Times New Roman" panose="02020603050405020304" pitchFamily="18" charset="0"/>
                <a:cs typeface="Times New Roman" panose="02020603050405020304" pitchFamily="18" charset="0"/>
              </a:rPr>
              <a:t>Assessing the Spatiotemporal Variability of Precipitable Water </a:t>
            </a:r>
            <a:r>
              <a:rPr lang="en-US" sz="2800" b="1" dirty="0" err="1">
                <a:solidFill>
                  <a:srgbClr val="008000"/>
                </a:solidFill>
                <a:latin typeface="Times New Roman" panose="02020603050405020304" pitchFamily="18" charset="0"/>
                <a:cs typeface="Times New Roman" panose="02020603050405020304" pitchFamily="18" charset="0"/>
              </a:rPr>
              <a:t>Vapour</a:t>
            </a:r>
            <a:r>
              <a:rPr lang="en-US" sz="2800" b="1" dirty="0">
                <a:solidFill>
                  <a:srgbClr val="008000"/>
                </a:solidFill>
                <a:latin typeface="Times New Roman" panose="02020603050405020304" pitchFamily="18" charset="0"/>
                <a:cs typeface="Times New Roman" panose="02020603050405020304" pitchFamily="18" charset="0"/>
              </a:rPr>
              <a:t> in Africa using Data Analytics</a:t>
            </a:r>
            <a:br>
              <a:rPr lang="en-US" sz="3200" b="1" dirty="0">
                <a:solidFill>
                  <a:srgbClr val="008000"/>
                </a:solidFill>
              </a:rPr>
            </a:br>
            <a:br>
              <a:rPr lang="en-US" sz="3200" b="1" dirty="0">
                <a:solidFill>
                  <a:srgbClr val="008000"/>
                </a:solidFill>
              </a:rPr>
            </a:br>
            <a:endParaRPr lang="en-US" sz="3200" b="1" dirty="0">
              <a:solidFill>
                <a:srgbClr val="008000"/>
              </a:solidFill>
              <a:latin typeface="Helvetica"/>
              <a:cs typeface="Helvetica"/>
            </a:endParaRPr>
          </a:p>
        </p:txBody>
      </p:sp>
      <p:sp>
        <p:nvSpPr>
          <p:cNvPr id="5" name="Subtitle 2"/>
          <p:cNvSpPr>
            <a:spLocks noGrp="1"/>
          </p:cNvSpPr>
          <p:nvPr>
            <p:ph type="subTitle" idx="1"/>
          </p:nvPr>
        </p:nvSpPr>
        <p:spPr>
          <a:xfrm>
            <a:off x="634238" y="3634158"/>
            <a:ext cx="7501094" cy="2601064"/>
          </a:xfrm>
        </p:spPr>
        <p:txBody>
          <a:bodyPr>
            <a:normAutofit/>
          </a:bodyPr>
          <a:lstStyle/>
          <a:p>
            <a:pPr algn="ctr"/>
            <a:r>
              <a:rPr lang="en-US" sz="2400" b="1" dirty="0">
                <a:solidFill>
                  <a:srgbClr val="0000CC"/>
                </a:solidFill>
                <a:latin typeface="Times New Roman" panose="02020603050405020304" pitchFamily="18" charset="0"/>
                <a:cs typeface="Times New Roman" panose="02020603050405020304" pitchFamily="18" charset="0"/>
              </a:rPr>
              <a:t>by</a:t>
            </a:r>
          </a:p>
          <a:p>
            <a:pPr algn="ctr"/>
            <a:r>
              <a:rPr lang="en-US" sz="2000" b="1" dirty="0">
                <a:solidFill>
                  <a:srgbClr val="0000CC"/>
                </a:solidFill>
                <a:latin typeface="Times New Roman" panose="02020603050405020304" pitchFamily="18" charset="0"/>
                <a:cs typeface="Times New Roman" panose="02020603050405020304" pitchFamily="18" charset="0"/>
              </a:rPr>
              <a:t>Martin Aborgeh and Jennifer </a:t>
            </a:r>
            <a:r>
              <a:rPr lang="en-US" sz="2000" b="1" dirty="0" err="1">
                <a:solidFill>
                  <a:srgbClr val="0000CC"/>
                </a:solidFill>
                <a:latin typeface="Times New Roman" panose="02020603050405020304" pitchFamily="18" charset="0"/>
                <a:cs typeface="Times New Roman" panose="02020603050405020304" pitchFamily="18" charset="0"/>
              </a:rPr>
              <a:t>Yawa</a:t>
            </a:r>
            <a:r>
              <a:rPr lang="en-US" sz="2000" b="1" dirty="0">
                <a:solidFill>
                  <a:srgbClr val="0000CC"/>
                </a:solidFill>
                <a:latin typeface="Times New Roman" panose="02020603050405020304" pitchFamily="18" charset="0"/>
                <a:cs typeface="Times New Roman" panose="02020603050405020304" pitchFamily="18" charset="0"/>
              </a:rPr>
              <a:t> Lavoe</a:t>
            </a:r>
          </a:p>
          <a:p>
            <a:pPr algn="ctr"/>
            <a:endParaRPr lang="en-US" sz="1600" b="1" dirty="0">
              <a:solidFill>
                <a:srgbClr val="0000CC"/>
              </a:solidFill>
              <a:latin typeface="Helvetica"/>
              <a:cs typeface="Helvetica"/>
            </a:endParaRPr>
          </a:p>
          <a:p>
            <a:pPr algn="ctr"/>
            <a:endParaRPr lang="en-US" sz="1600" b="1" dirty="0">
              <a:solidFill>
                <a:srgbClr val="0000CC"/>
              </a:solidFill>
              <a:latin typeface="Helvetica"/>
              <a:cs typeface="Helvetica"/>
            </a:endParaRPr>
          </a:p>
          <a:p>
            <a:pPr algn="ctr"/>
            <a:r>
              <a:rPr lang="en-US" sz="1800" b="1" dirty="0">
                <a:solidFill>
                  <a:schemeClr val="tx1">
                    <a:lumMod val="85000"/>
                    <a:lumOff val="15000"/>
                  </a:schemeClr>
                </a:solidFill>
                <a:latin typeface="Helvetica"/>
                <a:cs typeface="Helvetica"/>
              </a:rPr>
              <a:t>Supervised by</a:t>
            </a:r>
          </a:p>
          <a:p>
            <a:pPr algn="ctr"/>
            <a:r>
              <a:rPr lang="en-US" sz="1800" b="1" dirty="0">
                <a:solidFill>
                  <a:schemeClr val="tx1">
                    <a:lumMod val="85000"/>
                    <a:lumOff val="15000"/>
                  </a:schemeClr>
                </a:solidFill>
                <a:latin typeface="Helvetica"/>
                <a:cs typeface="Helvetica"/>
              </a:rPr>
              <a:t>Dr Samuel </a:t>
            </a:r>
            <a:r>
              <a:rPr lang="en-US" sz="1800" b="1" dirty="0" err="1">
                <a:solidFill>
                  <a:schemeClr val="tx1">
                    <a:lumMod val="85000"/>
                    <a:lumOff val="15000"/>
                  </a:schemeClr>
                </a:solidFill>
                <a:latin typeface="Helvetica"/>
                <a:cs typeface="Helvetica"/>
              </a:rPr>
              <a:t>Osah</a:t>
            </a:r>
            <a:endParaRPr lang="en-US" sz="1800" b="1" dirty="0">
              <a:solidFill>
                <a:schemeClr val="tx1">
                  <a:lumMod val="85000"/>
                  <a:lumOff val="15000"/>
                </a:schemeClr>
              </a:solidFill>
              <a:latin typeface="Helvetica"/>
              <a:cs typeface="Helvetica"/>
            </a:endParaRPr>
          </a:p>
        </p:txBody>
      </p:sp>
      <p:sp>
        <p:nvSpPr>
          <p:cNvPr id="3" name="Slide Number Placeholder 2"/>
          <p:cNvSpPr>
            <a:spLocks noGrp="1"/>
          </p:cNvSpPr>
          <p:nvPr>
            <p:ph type="sldNum" sz="quarter" idx="12"/>
          </p:nvPr>
        </p:nvSpPr>
        <p:spPr/>
        <p:txBody>
          <a:bodyPr/>
          <a:lstStyle/>
          <a:p>
            <a:fld id="{F4801FD5-11B4-DE43-ACA2-E85EEB9A6F9C}" type="slidenum">
              <a:rPr lang="en-US" smtClean="0"/>
              <a:t>1</a:t>
            </a:fld>
            <a:endParaRPr lang="en-US"/>
          </a:p>
        </p:txBody>
      </p:sp>
    </p:spTree>
    <p:extLst>
      <p:ext uri="{BB962C8B-B14F-4D97-AF65-F5344CB8AC3E}">
        <p14:creationId xmlns:p14="http://schemas.microsoft.com/office/powerpoint/2010/main" val="255900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CEBFCD-1CB3-96BD-7D52-884B7C1AA433}"/>
              </a:ext>
            </a:extLst>
          </p:cNvPr>
          <p:cNvSpPr>
            <a:spLocks noGrp="1"/>
          </p:cNvSpPr>
          <p:nvPr>
            <p:ph type="title"/>
          </p:nvPr>
        </p:nvSpPr>
        <p:spPr/>
        <p:txBody>
          <a:bodyPr/>
          <a:lstStyle/>
          <a:p>
            <a:pPr algn="l"/>
            <a:r>
              <a:rPr lang="en-US" dirty="0">
                <a:solidFill>
                  <a:srgbClr val="008000"/>
                </a:solidFill>
              </a:rPr>
              <a:t>Methodology</a:t>
            </a:r>
            <a:endParaRPr lang="en-GB" dirty="0">
              <a:solidFill>
                <a:srgbClr val="008000"/>
              </a:solidFill>
            </a:endParaRPr>
          </a:p>
        </p:txBody>
      </p:sp>
      <p:pic>
        <p:nvPicPr>
          <p:cNvPr id="2" name="Picture 1">
            <a:extLst>
              <a:ext uri="{FF2B5EF4-FFF2-40B4-BE49-F238E27FC236}">
                <a16:creationId xmlns:a16="http://schemas.microsoft.com/office/drawing/2014/main" id="{40F558F5-FF1F-CAB8-728F-E9EB5A688A43}"/>
              </a:ext>
            </a:extLst>
          </p:cNvPr>
          <p:cNvPicPr>
            <a:picLocks noChangeAspect="1"/>
          </p:cNvPicPr>
          <p:nvPr/>
        </p:nvPicPr>
        <p:blipFill>
          <a:blip r:embed="rId2"/>
          <a:stretch>
            <a:fillRect/>
          </a:stretch>
        </p:blipFill>
        <p:spPr>
          <a:xfrm>
            <a:off x="457200" y="1203158"/>
            <a:ext cx="7884695" cy="4523874"/>
          </a:xfrm>
          <a:prstGeom prst="rect">
            <a:avLst/>
          </a:prstGeom>
        </p:spPr>
      </p:pic>
    </p:spTree>
    <p:extLst>
      <p:ext uri="{BB962C8B-B14F-4D97-AF65-F5344CB8AC3E}">
        <p14:creationId xmlns:p14="http://schemas.microsoft.com/office/powerpoint/2010/main" val="2707471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CEBFCD-1CB3-96BD-7D52-884B7C1AA433}"/>
              </a:ext>
            </a:extLst>
          </p:cNvPr>
          <p:cNvSpPr>
            <a:spLocks noGrp="1"/>
          </p:cNvSpPr>
          <p:nvPr>
            <p:ph type="title"/>
          </p:nvPr>
        </p:nvSpPr>
        <p:spPr>
          <a:xfrm>
            <a:off x="130628" y="156754"/>
            <a:ext cx="8556172" cy="744583"/>
          </a:xfrm>
        </p:spPr>
        <p:txBody>
          <a:bodyPr/>
          <a:lstStyle/>
          <a:p>
            <a:r>
              <a:rPr lang="en-US" dirty="0">
                <a:solidFill>
                  <a:srgbClr val="008000"/>
                </a:solidFill>
              </a:rPr>
              <a:t>RESULTS</a:t>
            </a:r>
            <a:endParaRPr lang="en-GB" dirty="0">
              <a:solidFill>
                <a:srgbClr val="008000"/>
              </a:solidFill>
            </a:endParaRPr>
          </a:p>
        </p:txBody>
      </p:sp>
      <p:sp>
        <p:nvSpPr>
          <p:cNvPr id="3" name="TextBox 2">
            <a:extLst>
              <a:ext uri="{FF2B5EF4-FFF2-40B4-BE49-F238E27FC236}">
                <a16:creationId xmlns:a16="http://schemas.microsoft.com/office/drawing/2014/main" id="{AED1F6B4-7327-F7B4-7DCA-9124602B6A66}"/>
              </a:ext>
            </a:extLst>
          </p:cNvPr>
          <p:cNvSpPr txBox="1"/>
          <p:nvPr/>
        </p:nvSpPr>
        <p:spPr>
          <a:xfrm>
            <a:off x="274320" y="757646"/>
            <a:ext cx="8752115" cy="4247317"/>
          </a:xfrm>
          <a:prstGeom prst="rect">
            <a:avLst/>
          </a:prstGeom>
          <a:noFill/>
        </p:spPr>
        <p:txBody>
          <a:bodyPr wrap="square" rtlCol="0">
            <a:spAutoFit/>
          </a:bodyPr>
          <a:lstStyle/>
          <a:p>
            <a:pPr marL="285750" indent="-285750">
              <a:buFont typeface="Wingdings" panose="05000000000000000000" pitchFamily="2" charset="2"/>
              <a:buChar char="q"/>
            </a:pPr>
            <a:r>
              <a:rPr lang="en-US" dirty="0"/>
              <a:t>ERA-5 and GNSS PWV show a positive correlation with a bias of 0.1859</a:t>
            </a:r>
          </a:p>
          <a:p>
            <a:endParaRPr lang="en-US" dirty="0"/>
          </a:p>
          <a:p>
            <a:pPr marL="285750" indent="-285750">
              <a:buFont typeface="Wingdings" panose="05000000000000000000" pitchFamily="2" charset="2"/>
              <a:buChar char="q"/>
            </a:pPr>
            <a:r>
              <a:rPr lang="en-US" dirty="0"/>
              <a:t>The highest and least annual PWV values over all the selected IGS stations in Africa range from 54.66mm (2019) and 53.13mm and 7.94mm and 4.04mm(2021) respectively.</a:t>
            </a:r>
          </a:p>
          <a:p>
            <a:endParaRPr lang="en-US" dirty="0"/>
          </a:p>
          <a:p>
            <a:pPr marL="285750" indent="-285750">
              <a:buFont typeface="Wingdings" panose="05000000000000000000" pitchFamily="2" charset="2"/>
              <a:buChar char="q"/>
            </a:pPr>
            <a:r>
              <a:rPr lang="en-US" dirty="0"/>
              <a:t>Station ADIS with the highest mean elevation of 2439.54m hast the minimum mean PWV value of 6.279mm, station   with -37.08m elevation has PWV value of 39.77mm.</a:t>
            </a:r>
          </a:p>
          <a:p>
            <a:endParaRPr lang="en-US" dirty="0"/>
          </a:p>
          <a:p>
            <a:pPr marL="285750" indent="-285750">
              <a:buFont typeface="Wingdings" panose="05000000000000000000" pitchFamily="2" charset="2"/>
              <a:buChar char="q"/>
            </a:pPr>
            <a:r>
              <a:rPr lang="en-US" dirty="0"/>
              <a:t>PWV value of 13.30mm is recorded at the highest latitude of 33.998⁰N and 36.91mm at the lowest latitude 34.425⁰S</a:t>
            </a:r>
          </a:p>
          <a:p>
            <a:endParaRPr lang="en-US" dirty="0"/>
          </a:p>
          <a:p>
            <a:pPr marL="285750" indent="-285750">
              <a:buFont typeface="Wingdings" panose="05000000000000000000" pitchFamily="2" charset="2"/>
              <a:buChar char="q"/>
            </a:pPr>
            <a:r>
              <a:rPr lang="en-US" dirty="0"/>
              <a:t>The ensemble model has a good prediction accuracy with RMSE range between 0.20mm and 0.52mm as compared the base models with RMSE between 0.28mm and 17.65mm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2256593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462382"/>
          </a:xfrm>
        </p:spPr>
        <p:txBody>
          <a:bodyPr/>
          <a:lstStyle/>
          <a:p>
            <a:pPr algn="l"/>
            <a:r>
              <a:rPr lang="en-US" sz="3200" b="1" dirty="0">
                <a:solidFill>
                  <a:srgbClr val="008000"/>
                </a:solidFill>
                <a:latin typeface="Helvetica"/>
                <a:cs typeface="Helvetica"/>
              </a:rPr>
              <a:t>Correlation between ERA5 and GNSS PWV </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12</a:t>
            </a:fld>
            <a:endParaRPr lang="en-US"/>
          </a:p>
        </p:txBody>
      </p:sp>
      <p:sp>
        <p:nvSpPr>
          <p:cNvPr id="9" name="Content Placeholder 2"/>
          <p:cNvSpPr txBox="1">
            <a:spLocks/>
          </p:cNvSpPr>
          <p:nvPr/>
        </p:nvSpPr>
        <p:spPr>
          <a:xfrm>
            <a:off x="263562" y="1051559"/>
            <a:ext cx="8296630" cy="480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6" name="Picture 5">
            <a:extLst>
              <a:ext uri="{FF2B5EF4-FFF2-40B4-BE49-F238E27FC236}">
                <a16:creationId xmlns:a16="http://schemas.microsoft.com/office/drawing/2014/main" id="{1D9AA858-E62F-F977-A88E-4C55F72D26C0}"/>
              </a:ext>
            </a:extLst>
          </p:cNvPr>
          <p:cNvPicPr>
            <a:picLocks noChangeAspect="1"/>
          </p:cNvPicPr>
          <p:nvPr/>
        </p:nvPicPr>
        <p:blipFill>
          <a:blip r:embed="rId3"/>
          <a:stretch>
            <a:fillRect/>
          </a:stretch>
        </p:blipFill>
        <p:spPr>
          <a:xfrm>
            <a:off x="144406" y="731520"/>
            <a:ext cx="8609424" cy="1672958"/>
          </a:xfrm>
          <a:prstGeom prst="rect">
            <a:avLst/>
          </a:prstGeom>
        </p:spPr>
      </p:pic>
      <p:pic>
        <p:nvPicPr>
          <p:cNvPr id="5" name="Picture 4">
            <a:extLst>
              <a:ext uri="{FF2B5EF4-FFF2-40B4-BE49-F238E27FC236}">
                <a16:creationId xmlns:a16="http://schemas.microsoft.com/office/drawing/2014/main" id="{6C9A4DD9-F240-4E0C-4F28-8BB067AC9950}"/>
              </a:ext>
            </a:extLst>
          </p:cNvPr>
          <p:cNvPicPr>
            <a:picLocks noChangeAspect="1"/>
          </p:cNvPicPr>
          <p:nvPr/>
        </p:nvPicPr>
        <p:blipFill>
          <a:blip r:embed="rId4"/>
          <a:stretch>
            <a:fillRect/>
          </a:stretch>
        </p:blipFill>
        <p:spPr>
          <a:xfrm>
            <a:off x="263562" y="2315174"/>
            <a:ext cx="8490268" cy="1512244"/>
          </a:xfrm>
          <a:prstGeom prst="rect">
            <a:avLst/>
          </a:prstGeom>
        </p:spPr>
      </p:pic>
      <p:pic>
        <p:nvPicPr>
          <p:cNvPr id="10" name="Picture 9">
            <a:extLst>
              <a:ext uri="{FF2B5EF4-FFF2-40B4-BE49-F238E27FC236}">
                <a16:creationId xmlns:a16="http://schemas.microsoft.com/office/drawing/2014/main" id="{8BA52D0B-D706-9503-7E2C-B3C7847BD305}"/>
              </a:ext>
            </a:extLst>
          </p:cNvPr>
          <p:cNvPicPr>
            <a:picLocks noChangeAspect="1"/>
          </p:cNvPicPr>
          <p:nvPr/>
        </p:nvPicPr>
        <p:blipFill>
          <a:blip r:embed="rId5"/>
          <a:stretch>
            <a:fillRect/>
          </a:stretch>
        </p:blipFill>
        <p:spPr>
          <a:xfrm>
            <a:off x="263562" y="3842664"/>
            <a:ext cx="8880438" cy="2181495"/>
          </a:xfrm>
          <a:prstGeom prst="rect">
            <a:avLst/>
          </a:prstGeom>
        </p:spPr>
      </p:pic>
    </p:spTree>
    <p:extLst>
      <p:ext uri="{BB962C8B-B14F-4D97-AF65-F5344CB8AC3E}">
        <p14:creationId xmlns:p14="http://schemas.microsoft.com/office/powerpoint/2010/main" val="2871693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592100"/>
          </a:xfrm>
        </p:spPr>
        <p:txBody>
          <a:bodyPr/>
          <a:lstStyle/>
          <a:p>
            <a:pPr algn="l"/>
            <a:r>
              <a:rPr lang="en-US" sz="3200" b="1" dirty="0">
                <a:solidFill>
                  <a:srgbClr val="008000"/>
                </a:solidFill>
                <a:latin typeface="Times New Roman" panose="02020603050405020304" pitchFamily="18" charset="0"/>
                <a:cs typeface="Times New Roman" panose="02020603050405020304" pitchFamily="18" charset="0"/>
              </a:rPr>
              <a:t>Exploratory Analysis with GNSS PWV</a:t>
            </a:r>
            <a:endParaRPr lang="en-US" b="1" dirty="0">
              <a:solidFill>
                <a:srgbClr val="008000"/>
              </a:solidFill>
              <a:latin typeface="Helvetica"/>
              <a:cs typeface="Helvetica"/>
            </a:endParaRP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13</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5" name="Picture 4">
            <a:extLst>
              <a:ext uri="{FF2B5EF4-FFF2-40B4-BE49-F238E27FC236}">
                <a16:creationId xmlns:a16="http://schemas.microsoft.com/office/drawing/2014/main" id="{3B2D0E9D-324C-1503-0C24-4679720A9DCC}"/>
              </a:ext>
            </a:extLst>
          </p:cNvPr>
          <p:cNvPicPr>
            <a:picLocks noChangeAspect="1"/>
          </p:cNvPicPr>
          <p:nvPr/>
        </p:nvPicPr>
        <p:blipFill>
          <a:blip r:embed="rId3"/>
          <a:stretch>
            <a:fillRect/>
          </a:stretch>
        </p:blipFill>
        <p:spPr>
          <a:xfrm>
            <a:off x="0" y="836180"/>
            <a:ext cx="8974183" cy="1917567"/>
          </a:xfrm>
          <a:prstGeom prst="rect">
            <a:avLst/>
          </a:prstGeom>
        </p:spPr>
      </p:pic>
      <p:pic>
        <p:nvPicPr>
          <p:cNvPr id="7" name="Picture 6">
            <a:extLst>
              <a:ext uri="{FF2B5EF4-FFF2-40B4-BE49-F238E27FC236}">
                <a16:creationId xmlns:a16="http://schemas.microsoft.com/office/drawing/2014/main" id="{85FA90F9-5816-396B-4B89-D8E38A240549}"/>
              </a:ext>
            </a:extLst>
          </p:cNvPr>
          <p:cNvPicPr>
            <a:picLocks noChangeAspect="1"/>
          </p:cNvPicPr>
          <p:nvPr/>
        </p:nvPicPr>
        <p:blipFill>
          <a:blip r:embed="rId4"/>
          <a:stretch>
            <a:fillRect/>
          </a:stretch>
        </p:blipFill>
        <p:spPr>
          <a:xfrm>
            <a:off x="343654" y="2944072"/>
            <a:ext cx="8549849" cy="2862366"/>
          </a:xfrm>
          <a:prstGeom prst="rect">
            <a:avLst/>
          </a:prstGeom>
        </p:spPr>
      </p:pic>
    </p:spTree>
    <p:extLst>
      <p:ext uri="{BB962C8B-B14F-4D97-AF65-F5344CB8AC3E}">
        <p14:creationId xmlns:p14="http://schemas.microsoft.com/office/powerpoint/2010/main" val="873277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592100"/>
          </a:xfrm>
        </p:spPr>
        <p:txBody>
          <a:bodyPr/>
          <a:lstStyle/>
          <a:p>
            <a:pPr algn="l"/>
            <a:r>
              <a:rPr lang="en-US" sz="2800" b="1" dirty="0">
                <a:solidFill>
                  <a:srgbClr val="008000"/>
                </a:solidFill>
                <a:latin typeface="Helvetica"/>
                <a:cs typeface="Helvetica"/>
              </a:rPr>
              <a:t>Trend and Seasonality Analysis-Mankendall Test</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14</a:t>
            </a:fld>
            <a:endParaRPr lang="en-US"/>
          </a:p>
        </p:txBody>
      </p:sp>
      <p:sp>
        <p:nvSpPr>
          <p:cNvPr id="9" name="Content Placeholder 2"/>
          <p:cNvSpPr txBox="1">
            <a:spLocks/>
          </p:cNvSpPr>
          <p:nvPr/>
        </p:nvSpPr>
        <p:spPr>
          <a:xfrm>
            <a:off x="263562" y="1051559"/>
            <a:ext cx="8296630" cy="480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10" name="Picture 9">
            <a:extLst>
              <a:ext uri="{FF2B5EF4-FFF2-40B4-BE49-F238E27FC236}">
                <a16:creationId xmlns:a16="http://schemas.microsoft.com/office/drawing/2014/main" id="{75F6E9AE-93A0-4173-6543-160C4F7FF1CD}"/>
              </a:ext>
            </a:extLst>
          </p:cNvPr>
          <p:cNvPicPr>
            <a:picLocks noChangeAspect="1"/>
          </p:cNvPicPr>
          <p:nvPr/>
        </p:nvPicPr>
        <p:blipFill>
          <a:blip r:embed="rId3"/>
          <a:stretch>
            <a:fillRect/>
          </a:stretch>
        </p:blipFill>
        <p:spPr>
          <a:xfrm>
            <a:off x="4639028" y="981116"/>
            <a:ext cx="4388902" cy="2337559"/>
          </a:xfrm>
          <a:prstGeom prst="rect">
            <a:avLst/>
          </a:prstGeom>
        </p:spPr>
      </p:pic>
      <p:pic>
        <p:nvPicPr>
          <p:cNvPr id="11" name="Picture 10">
            <a:extLst>
              <a:ext uri="{FF2B5EF4-FFF2-40B4-BE49-F238E27FC236}">
                <a16:creationId xmlns:a16="http://schemas.microsoft.com/office/drawing/2014/main" id="{14C61506-B5FE-6ADB-9382-017BA1C5C666}"/>
              </a:ext>
            </a:extLst>
          </p:cNvPr>
          <p:cNvPicPr>
            <a:picLocks noChangeAspect="1"/>
          </p:cNvPicPr>
          <p:nvPr/>
        </p:nvPicPr>
        <p:blipFill>
          <a:blip r:embed="rId4"/>
          <a:stretch>
            <a:fillRect/>
          </a:stretch>
        </p:blipFill>
        <p:spPr>
          <a:xfrm>
            <a:off x="117566" y="3429000"/>
            <a:ext cx="8843336" cy="2447884"/>
          </a:xfrm>
          <a:prstGeom prst="rect">
            <a:avLst/>
          </a:prstGeom>
        </p:spPr>
      </p:pic>
      <p:pic>
        <p:nvPicPr>
          <p:cNvPr id="5" name="Picture 4">
            <a:extLst>
              <a:ext uri="{FF2B5EF4-FFF2-40B4-BE49-F238E27FC236}">
                <a16:creationId xmlns:a16="http://schemas.microsoft.com/office/drawing/2014/main" id="{5292F8AD-5E77-484E-47A6-5DAF04DB6086}"/>
              </a:ext>
            </a:extLst>
          </p:cNvPr>
          <p:cNvPicPr>
            <a:picLocks noChangeAspect="1"/>
          </p:cNvPicPr>
          <p:nvPr/>
        </p:nvPicPr>
        <p:blipFill>
          <a:blip r:embed="rId5"/>
          <a:stretch>
            <a:fillRect/>
          </a:stretch>
        </p:blipFill>
        <p:spPr>
          <a:xfrm>
            <a:off x="183098" y="981116"/>
            <a:ext cx="4388902" cy="2337560"/>
          </a:xfrm>
          <a:prstGeom prst="rect">
            <a:avLst/>
          </a:prstGeom>
        </p:spPr>
      </p:pic>
    </p:spTree>
    <p:extLst>
      <p:ext uri="{BB962C8B-B14F-4D97-AF65-F5344CB8AC3E}">
        <p14:creationId xmlns:p14="http://schemas.microsoft.com/office/powerpoint/2010/main" val="1916125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592100"/>
          </a:xfrm>
        </p:spPr>
        <p:txBody>
          <a:bodyPr/>
          <a:lstStyle/>
          <a:p>
            <a:pPr algn="l"/>
            <a:r>
              <a:rPr lang="en-US" b="1" dirty="0">
                <a:solidFill>
                  <a:srgbClr val="008000"/>
                </a:solidFill>
                <a:latin typeface="Helvetica"/>
                <a:cs typeface="Helvetica"/>
              </a:rPr>
              <a:t>Trend and Seasonal Analysis</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15</a:t>
            </a:fld>
            <a:endParaRPr lang="en-US"/>
          </a:p>
        </p:txBody>
      </p:sp>
      <p:sp>
        <p:nvSpPr>
          <p:cNvPr id="9" name="Content Placeholder 2"/>
          <p:cNvSpPr txBox="1">
            <a:spLocks/>
          </p:cNvSpPr>
          <p:nvPr/>
        </p:nvSpPr>
        <p:spPr>
          <a:xfrm>
            <a:off x="263562" y="1051559"/>
            <a:ext cx="8296630" cy="480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2" name="Picture 1">
            <a:extLst>
              <a:ext uri="{FF2B5EF4-FFF2-40B4-BE49-F238E27FC236}">
                <a16:creationId xmlns:a16="http://schemas.microsoft.com/office/drawing/2014/main" id="{40689B53-D89E-6D20-E848-20DD2638E5E2}"/>
              </a:ext>
            </a:extLst>
          </p:cNvPr>
          <p:cNvPicPr>
            <a:picLocks noChangeAspect="1"/>
          </p:cNvPicPr>
          <p:nvPr/>
        </p:nvPicPr>
        <p:blipFill>
          <a:blip r:embed="rId3"/>
          <a:stretch>
            <a:fillRect/>
          </a:stretch>
        </p:blipFill>
        <p:spPr>
          <a:xfrm>
            <a:off x="4395555" y="1005839"/>
            <a:ext cx="4164638" cy="4886687"/>
          </a:xfrm>
          <a:prstGeom prst="rect">
            <a:avLst/>
          </a:prstGeom>
        </p:spPr>
      </p:pic>
      <p:pic>
        <p:nvPicPr>
          <p:cNvPr id="6" name="Picture 5">
            <a:extLst>
              <a:ext uri="{FF2B5EF4-FFF2-40B4-BE49-F238E27FC236}">
                <a16:creationId xmlns:a16="http://schemas.microsoft.com/office/drawing/2014/main" id="{62299CE9-BAB7-13E3-B069-381D8DB05C59}"/>
              </a:ext>
            </a:extLst>
          </p:cNvPr>
          <p:cNvPicPr>
            <a:picLocks noChangeAspect="1"/>
          </p:cNvPicPr>
          <p:nvPr/>
        </p:nvPicPr>
        <p:blipFill>
          <a:blip r:embed="rId4"/>
          <a:stretch>
            <a:fillRect/>
          </a:stretch>
        </p:blipFill>
        <p:spPr>
          <a:xfrm>
            <a:off x="0" y="1005840"/>
            <a:ext cx="4395555" cy="4886686"/>
          </a:xfrm>
          <a:prstGeom prst="rect">
            <a:avLst/>
          </a:prstGeom>
          <a:ln>
            <a:solidFill>
              <a:schemeClr val="tx1"/>
            </a:solidFill>
          </a:ln>
        </p:spPr>
      </p:pic>
    </p:spTree>
    <p:extLst>
      <p:ext uri="{BB962C8B-B14F-4D97-AF65-F5344CB8AC3E}">
        <p14:creationId xmlns:p14="http://schemas.microsoft.com/office/powerpoint/2010/main" val="1455713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592100"/>
          </a:xfrm>
        </p:spPr>
        <p:txBody>
          <a:bodyPr/>
          <a:lstStyle/>
          <a:p>
            <a:pPr algn="l"/>
            <a:r>
              <a:rPr lang="en-US" b="1" dirty="0">
                <a:solidFill>
                  <a:srgbClr val="008000"/>
                </a:solidFill>
                <a:latin typeface="Helvetica"/>
                <a:cs typeface="Helvetica"/>
              </a:rPr>
              <a:t>Trend and Seasonal Analysis</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16</a:t>
            </a:fld>
            <a:endParaRPr lang="en-US"/>
          </a:p>
        </p:txBody>
      </p:sp>
      <p:sp>
        <p:nvSpPr>
          <p:cNvPr id="9" name="Content Placeholder 2"/>
          <p:cNvSpPr txBox="1">
            <a:spLocks/>
          </p:cNvSpPr>
          <p:nvPr/>
        </p:nvSpPr>
        <p:spPr>
          <a:xfrm>
            <a:off x="263562" y="1051559"/>
            <a:ext cx="8296630" cy="480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11" name="Picture 10">
            <a:extLst>
              <a:ext uri="{FF2B5EF4-FFF2-40B4-BE49-F238E27FC236}">
                <a16:creationId xmlns:a16="http://schemas.microsoft.com/office/drawing/2014/main" id="{BD6DCFE8-3AF2-B6DE-2794-EE08E6FE7E3D}"/>
              </a:ext>
            </a:extLst>
          </p:cNvPr>
          <p:cNvPicPr>
            <a:picLocks noChangeAspect="1"/>
          </p:cNvPicPr>
          <p:nvPr/>
        </p:nvPicPr>
        <p:blipFill>
          <a:blip r:embed="rId3"/>
          <a:stretch>
            <a:fillRect/>
          </a:stretch>
        </p:blipFill>
        <p:spPr>
          <a:xfrm>
            <a:off x="0" y="961793"/>
            <a:ext cx="9144000" cy="2377439"/>
          </a:xfrm>
          <a:prstGeom prst="rect">
            <a:avLst/>
          </a:prstGeom>
        </p:spPr>
      </p:pic>
      <p:pic>
        <p:nvPicPr>
          <p:cNvPr id="13" name="Picture 12">
            <a:extLst>
              <a:ext uri="{FF2B5EF4-FFF2-40B4-BE49-F238E27FC236}">
                <a16:creationId xmlns:a16="http://schemas.microsoft.com/office/drawing/2014/main" id="{CDA81E6A-1FEF-1D9B-05E4-19974E621EF3}"/>
              </a:ext>
            </a:extLst>
          </p:cNvPr>
          <p:cNvPicPr>
            <a:picLocks noChangeAspect="1"/>
          </p:cNvPicPr>
          <p:nvPr/>
        </p:nvPicPr>
        <p:blipFill>
          <a:blip r:embed="rId4"/>
          <a:stretch>
            <a:fillRect/>
          </a:stretch>
        </p:blipFill>
        <p:spPr>
          <a:xfrm>
            <a:off x="0" y="3439788"/>
            <a:ext cx="9144000" cy="2456420"/>
          </a:xfrm>
          <a:prstGeom prst="rect">
            <a:avLst/>
          </a:prstGeom>
        </p:spPr>
      </p:pic>
    </p:spTree>
    <p:extLst>
      <p:ext uri="{BB962C8B-B14F-4D97-AF65-F5344CB8AC3E}">
        <p14:creationId xmlns:p14="http://schemas.microsoft.com/office/powerpoint/2010/main" val="1189394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592100"/>
          </a:xfrm>
        </p:spPr>
        <p:txBody>
          <a:bodyPr/>
          <a:lstStyle/>
          <a:p>
            <a:pPr algn="l"/>
            <a:r>
              <a:rPr lang="en-US" sz="2000" b="1" dirty="0">
                <a:solidFill>
                  <a:srgbClr val="008000"/>
                </a:solidFill>
                <a:latin typeface="Helvetica"/>
                <a:cs typeface="Helvetica"/>
              </a:rPr>
              <a:t>Correlation between  GNSS PWV and Other Atmospheric Parameters</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17</a:t>
            </a:fld>
            <a:endParaRPr lang="en-US"/>
          </a:p>
        </p:txBody>
      </p:sp>
      <p:sp>
        <p:nvSpPr>
          <p:cNvPr id="9" name="Content Placeholder 2"/>
          <p:cNvSpPr txBox="1">
            <a:spLocks/>
          </p:cNvSpPr>
          <p:nvPr/>
        </p:nvSpPr>
        <p:spPr>
          <a:xfrm>
            <a:off x="263562" y="1051559"/>
            <a:ext cx="8296630" cy="480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6" name="Picture 5">
            <a:extLst>
              <a:ext uri="{FF2B5EF4-FFF2-40B4-BE49-F238E27FC236}">
                <a16:creationId xmlns:a16="http://schemas.microsoft.com/office/drawing/2014/main" id="{E0BB44DB-B395-E453-A918-A64206011C99}"/>
              </a:ext>
            </a:extLst>
          </p:cNvPr>
          <p:cNvPicPr>
            <a:picLocks noChangeAspect="1"/>
          </p:cNvPicPr>
          <p:nvPr/>
        </p:nvPicPr>
        <p:blipFill>
          <a:blip r:embed="rId3"/>
          <a:stretch>
            <a:fillRect/>
          </a:stretch>
        </p:blipFill>
        <p:spPr>
          <a:xfrm>
            <a:off x="189910" y="1051561"/>
            <a:ext cx="8876712" cy="1984641"/>
          </a:xfrm>
          <a:prstGeom prst="rect">
            <a:avLst/>
          </a:prstGeom>
          <a:ln>
            <a:solidFill>
              <a:schemeClr val="tx1">
                <a:lumMod val="50000"/>
                <a:lumOff val="50000"/>
              </a:schemeClr>
            </a:solidFill>
          </a:ln>
        </p:spPr>
      </p:pic>
      <p:pic>
        <p:nvPicPr>
          <p:cNvPr id="2" name="Picture 1">
            <a:extLst>
              <a:ext uri="{FF2B5EF4-FFF2-40B4-BE49-F238E27FC236}">
                <a16:creationId xmlns:a16="http://schemas.microsoft.com/office/drawing/2014/main" id="{6C88BE6A-F92F-DAF5-67C0-ECF0E80ACC71}"/>
              </a:ext>
            </a:extLst>
          </p:cNvPr>
          <p:cNvPicPr>
            <a:picLocks noChangeAspect="1"/>
          </p:cNvPicPr>
          <p:nvPr/>
        </p:nvPicPr>
        <p:blipFill>
          <a:blip r:embed="rId4"/>
          <a:stretch>
            <a:fillRect/>
          </a:stretch>
        </p:blipFill>
        <p:spPr>
          <a:xfrm>
            <a:off x="0" y="3226526"/>
            <a:ext cx="9144000" cy="2579912"/>
          </a:xfrm>
          <a:prstGeom prst="rect">
            <a:avLst/>
          </a:prstGeom>
        </p:spPr>
      </p:pic>
    </p:spTree>
    <p:extLst>
      <p:ext uri="{BB962C8B-B14F-4D97-AF65-F5344CB8AC3E}">
        <p14:creationId xmlns:p14="http://schemas.microsoft.com/office/powerpoint/2010/main" val="3489669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592100"/>
          </a:xfrm>
        </p:spPr>
        <p:txBody>
          <a:bodyPr/>
          <a:lstStyle/>
          <a:p>
            <a:pPr algn="l"/>
            <a:r>
              <a:rPr lang="en-US" sz="3200" b="1" dirty="0">
                <a:solidFill>
                  <a:srgbClr val="008000"/>
                </a:solidFill>
                <a:latin typeface="Helvetica"/>
                <a:cs typeface="Helvetica"/>
              </a:rPr>
              <a:t>Spatial Variability of GNSS PWV</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18</a:t>
            </a:fld>
            <a:endParaRPr lang="en-US"/>
          </a:p>
        </p:txBody>
      </p:sp>
      <p:sp>
        <p:nvSpPr>
          <p:cNvPr id="9" name="Content Placeholder 2"/>
          <p:cNvSpPr txBox="1">
            <a:spLocks/>
          </p:cNvSpPr>
          <p:nvPr/>
        </p:nvSpPr>
        <p:spPr>
          <a:xfrm>
            <a:off x="263562" y="1051559"/>
            <a:ext cx="8296630" cy="480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10" name="Picture 9">
            <a:extLst>
              <a:ext uri="{FF2B5EF4-FFF2-40B4-BE49-F238E27FC236}">
                <a16:creationId xmlns:a16="http://schemas.microsoft.com/office/drawing/2014/main" id="{A3D0ABBA-08E1-037E-5762-BD5983EB3C4C}"/>
              </a:ext>
            </a:extLst>
          </p:cNvPr>
          <p:cNvPicPr>
            <a:picLocks noChangeAspect="1"/>
          </p:cNvPicPr>
          <p:nvPr/>
        </p:nvPicPr>
        <p:blipFill>
          <a:blip r:embed="rId3"/>
          <a:stretch>
            <a:fillRect/>
          </a:stretch>
        </p:blipFill>
        <p:spPr>
          <a:xfrm>
            <a:off x="4297680" y="799814"/>
            <a:ext cx="4846319" cy="4862023"/>
          </a:xfrm>
          <a:prstGeom prst="rect">
            <a:avLst/>
          </a:prstGeom>
        </p:spPr>
      </p:pic>
      <p:pic>
        <p:nvPicPr>
          <p:cNvPr id="11" name="Picture 10">
            <a:extLst>
              <a:ext uri="{FF2B5EF4-FFF2-40B4-BE49-F238E27FC236}">
                <a16:creationId xmlns:a16="http://schemas.microsoft.com/office/drawing/2014/main" id="{CD8108FC-A093-04CE-83AA-981FC9264EFB}"/>
              </a:ext>
            </a:extLst>
          </p:cNvPr>
          <p:cNvPicPr>
            <a:picLocks noChangeAspect="1"/>
          </p:cNvPicPr>
          <p:nvPr/>
        </p:nvPicPr>
        <p:blipFill>
          <a:blip r:embed="rId4"/>
          <a:stretch>
            <a:fillRect/>
          </a:stretch>
        </p:blipFill>
        <p:spPr>
          <a:xfrm>
            <a:off x="0" y="799814"/>
            <a:ext cx="4846319" cy="4862024"/>
          </a:xfrm>
          <a:prstGeom prst="rect">
            <a:avLst/>
          </a:prstGeom>
        </p:spPr>
      </p:pic>
    </p:spTree>
    <p:extLst>
      <p:ext uri="{BB962C8B-B14F-4D97-AF65-F5344CB8AC3E}">
        <p14:creationId xmlns:p14="http://schemas.microsoft.com/office/powerpoint/2010/main" val="2185063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57198" y="269138"/>
            <a:ext cx="8609424" cy="592100"/>
          </a:xfrm>
        </p:spPr>
        <p:txBody>
          <a:bodyPr/>
          <a:lstStyle/>
          <a:p>
            <a:pPr algn="l"/>
            <a:r>
              <a:rPr lang="en-US" sz="3200" b="1" dirty="0" err="1">
                <a:solidFill>
                  <a:srgbClr val="008000"/>
                </a:solidFill>
                <a:latin typeface="Helvetica"/>
                <a:cs typeface="Helvetica"/>
              </a:rPr>
              <a:t>Cofficient</a:t>
            </a:r>
            <a:r>
              <a:rPr lang="en-US" sz="3200" b="1" dirty="0">
                <a:solidFill>
                  <a:srgbClr val="008000"/>
                </a:solidFill>
                <a:latin typeface="Helvetica"/>
                <a:cs typeface="Helvetica"/>
              </a:rPr>
              <a:t> of Variation-PWV Yearly Bias</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19</a:t>
            </a:fld>
            <a:endParaRPr lang="en-US"/>
          </a:p>
        </p:txBody>
      </p:sp>
      <p:sp>
        <p:nvSpPr>
          <p:cNvPr id="9" name="Content Placeholder 2"/>
          <p:cNvSpPr txBox="1">
            <a:spLocks/>
          </p:cNvSpPr>
          <p:nvPr/>
        </p:nvSpPr>
        <p:spPr>
          <a:xfrm>
            <a:off x="263562" y="1051559"/>
            <a:ext cx="8296630" cy="4800600"/>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dirty="0"/>
          </a:p>
        </p:txBody>
      </p:sp>
      <p:pic>
        <p:nvPicPr>
          <p:cNvPr id="5" name="Picture 4">
            <a:extLst>
              <a:ext uri="{FF2B5EF4-FFF2-40B4-BE49-F238E27FC236}">
                <a16:creationId xmlns:a16="http://schemas.microsoft.com/office/drawing/2014/main" id="{EE7BBB41-F1C2-CC0B-234A-49FCEF6955E6}"/>
              </a:ext>
            </a:extLst>
          </p:cNvPr>
          <p:cNvPicPr>
            <a:picLocks noChangeAspect="1"/>
          </p:cNvPicPr>
          <p:nvPr/>
        </p:nvPicPr>
        <p:blipFill>
          <a:blip r:embed="rId3"/>
          <a:stretch>
            <a:fillRect/>
          </a:stretch>
        </p:blipFill>
        <p:spPr>
          <a:xfrm>
            <a:off x="226259" y="1227909"/>
            <a:ext cx="8333932" cy="4062548"/>
          </a:xfrm>
          <a:prstGeom prst="rect">
            <a:avLst/>
          </a:prstGeom>
        </p:spPr>
      </p:pic>
    </p:spTree>
    <p:extLst>
      <p:ext uri="{BB962C8B-B14F-4D97-AF65-F5344CB8AC3E}">
        <p14:creationId xmlns:p14="http://schemas.microsoft.com/office/powerpoint/2010/main" val="2107451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81419" y="281229"/>
            <a:ext cx="8609424" cy="782425"/>
          </a:xfrm>
        </p:spPr>
        <p:txBody>
          <a:bodyPr/>
          <a:lstStyle/>
          <a:p>
            <a:pPr algn="l"/>
            <a:r>
              <a:rPr lang="en-US" sz="3200" b="1" dirty="0">
                <a:solidFill>
                  <a:srgbClr val="008000"/>
                </a:solidFill>
                <a:latin typeface="Times New Roman" panose="02020603050405020304" pitchFamily="18" charset="0"/>
                <a:cs typeface="Times New Roman" panose="02020603050405020304" pitchFamily="18" charset="0"/>
              </a:rPr>
              <a:t>Outline</a:t>
            </a: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buFont typeface="Wingdings" charset="2"/>
              <a:buChar char="u"/>
            </a:pPr>
            <a:endParaRPr lang="en-US" dirty="0">
              <a:latin typeface="Helvetica"/>
              <a:cs typeface="Helvetica"/>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2</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just">
              <a:lnSpc>
                <a:spcPct val="150000"/>
              </a:lnSpc>
            </a:pPr>
            <a:r>
              <a:rPr lang="en-US" sz="1800" dirty="0">
                <a:latin typeface="Times New Roman" panose="02020603050405020304" pitchFamily="18" charset="0"/>
                <a:cs typeface="Times New Roman" panose="02020603050405020304" pitchFamily="18" charset="0"/>
              </a:rPr>
              <a:t>Background information</a:t>
            </a:r>
          </a:p>
          <a:p>
            <a:pPr algn="just">
              <a:lnSpc>
                <a:spcPct val="150000"/>
              </a:lnSpc>
            </a:pPr>
            <a:r>
              <a:rPr lang="en-US" sz="1800" dirty="0">
                <a:latin typeface="Times New Roman" panose="02020603050405020304" pitchFamily="18" charset="0"/>
                <a:cs typeface="Times New Roman" panose="02020603050405020304" pitchFamily="18" charset="0"/>
              </a:rPr>
              <a:t>Problem Statement</a:t>
            </a:r>
          </a:p>
          <a:p>
            <a:pPr algn="just">
              <a:lnSpc>
                <a:spcPct val="150000"/>
              </a:lnSpc>
            </a:pPr>
            <a:r>
              <a:rPr lang="en-US" sz="1800" dirty="0">
                <a:latin typeface="Times New Roman" panose="02020603050405020304" pitchFamily="18" charset="0"/>
                <a:cs typeface="Times New Roman" panose="02020603050405020304" pitchFamily="18" charset="0"/>
              </a:rPr>
              <a:t>Research, Aim and Objectives</a:t>
            </a:r>
          </a:p>
          <a:p>
            <a:pPr algn="just">
              <a:lnSpc>
                <a:spcPct val="150000"/>
              </a:lnSpc>
            </a:pPr>
            <a:r>
              <a:rPr lang="en-US" sz="1800" dirty="0">
                <a:latin typeface="Times New Roman" panose="02020603050405020304" pitchFamily="18" charset="0"/>
                <a:cs typeface="Times New Roman" panose="02020603050405020304" pitchFamily="18" charset="0"/>
              </a:rPr>
              <a:t>Research gap</a:t>
            </a:r>
          </a:p>
          <a:p>
            <a:pPr algn="just">
              <a:lnSpc>
                <a:spcPct val="150000"/>
              </a:lnSpc>
            </a:pPr>
            <a:r>
              <a:rPr lang="en-US" sz="1800" dirty="0">
                <a:latin typeface="Times New Roman" panose="02020603050405020304" pitchFamily="18" charset="0"/>
                <a:cs typeface="Times New Roman" panose="02020603050405020304" pitchFamily="18" charset="0"/>
              </a:rPr>
              <a:t>Proposed Methodology and  Data Analysis</a:t>
            </a:r>
          </a:p>
          <a:p>
            <a:pPr algn="just">
              <a:lnSpc>
                <a:spcPct val="150000"/>
              </a:lnSpc>
            </a:pPr>
            <a:r>
              <a:rPr lang="en-US" sz="1800" dirty="0">
                <a:latin typeface="Times New Roman" panose="02020603050405020304" pitchFamily="18" charset="0"/>
                <a:cs typeface="Times New Roman" panose="02020603050405020304" pitchFamily="18" charset="0"/>
              </a:rPr>
              <a:t>Supplication and Implication</a:t>
            </a:r>
          </a:p>
          <a:p>
            <a:pPr algn="just">
              <a:lnSpc>
                <a:spcPct val="150000"/>
              </a:lnSpc>
            </a:pPr>
            <a:r>
              <a:rPr lang="en-US" sz="1800" dirty="0">
                <a:latin typeface="Times New Roman" panose="02020603050405020304" pitchFamily="18" charset="0"/>
                <a:cs typeface="Times New Roman" panose="02020603050405020304" pitchFamily="18" charset="0"/>
              </a:rPr>
              <a:t>Conclusion</a:t>
            </a:r>
          </a:p>
          <a:p>
            <a:pPr algn="just"/>
            <a:endParaRPr lang="en-US" sz="2300" dirty="0"/>
          </a:p>
          <a:p>
            <a:pPr algn="just"/>
            <a:endParaRPr lang="en-US" sz="2300" dirty="0"/>
          </a:p>
          <a:p>
            <a:pPr algn="just"/>
            <a:endParaRPr lang="en-US" sz="2300" dirty="0"/>
          </a:p>
        </p:txBody>
      </p:sp>
    </p:spTree>
    <p:extLst>
      <p:ext uri="{BB962C8B-B14F-4D97-AF65-F5344CB8AC3E}">
        <p14:creationId xmlns:p14="http://schemas.microsoft.com/office/powerpoint/2010/main" val="4179483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61" y="242817"/>
            <a:ext cx="8609424" cy="609108"/>
          </a:xfrm>
        </p:spPr>
        <p:txBody>
          <a:bodyPr/>
          <a:lstStyle/>
          <a:p>
            <a:pPr algn="l"/>
            <a:r>
              <a:rPr lang="en-US" sz="2400" b="1" dirty="0">
                <a:solidFill>
                  <a:srgbClr val="008000"/>
                </a:solidFill>
                <a:latin typeface="Times New Roman" panose="02020603050405020304" pitchFamily="18" charset="0"/>
                <a:cs typeface="Times New Roman" panose="02020603050405020304" pitchFamily="18" charset="0"/>
              </a:rPr>
              <a:t>Prediction-Time Series Forecasting</a:t>
            </a:r>
            <a:endParaRPr lang="en-US" sz="2400" b="1" dirty="0">
              <a:solidFill>
                <a:srgbClr val="008000"/>
              </a:solidFill>
              <a:latin typeface="Helvetica"/>
              <a:cs typeface="Helvetica"/>
            </a:endParaRPr>
          </a:p>
        </p:txBody>
      </p:sp>
      <p:sp>
        <p:nvSpPr>
          <p:cNvPr id="4" name="Content Placeholder 2"/>
          <p:cNvSpPr txBox="1">
            <a:spLocks/>
          </p:cNvSpPr>
          <p:nvPr/>
        </p:nvSpPr>
        <p:spPr>
          <a:xfrm>
            <a:off x="330591" y="4919876"/>
            <a:ext cx="8229600" cy="93228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20</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p:txBody>
      </p:sp>
      <p:pic>
        <p:nvPicPr>
          <p:cNvPr id="2" name="Picture 1">
            <a:extLst>
              <a:ext uri="{FF2B5EF4-FFF2-40B4-BE49-F238E27FC236}">
                <a16:creationId xmlns:a16="http://schemas.microsoft.com/office/drawing/2014/main" id="{B32664E3-6D2E-8A17-6213-91337769880A}"/>
              </a:ext>
            </a:extLst>
          </p:cNvPr>
          <p:cNvPicPr>
            <a:picLocks noChangeAspect="1"/>
          </p:cNvPicPr>
          <p:nvPr/>
        </p:nvPicPr>
        <p:blipFill>
          <a:blip r:embed="rId3"/>
          <a:stretch>
            <a:fillRect/>
          </a:stretch>
        </p:blipFill>
        <p:spPr>
          <a:xfrm>
            <a:off x="169817" y="851925"/>
            <a:ext cx="8703168" cy="5000236"/>
          </a:xfrm>
          <a:prstGeom prst="rect">
            <a:avLst/>
          </a:prstGeom>
          <a:ln>
            <a:solidFill>
              <a:srgbClr val="92D050"/>
            </a:solidFill>
          </a:ln>
        </p:spPr>
      </p:pic>
    </p:spTree>
    <p:extLst>
      <p:ext uri="{BB962C8B-B14F-4D97-AF65-F5344CB8AC3E}">
        <p14:creationId xmlns:p14="http://schemas.microsoft.com/office/powerpoint/2010/main" val="36675848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61" y="242817"/>
            <a:ext cx="8609424" cy="609108"/>
          </a:xfrm>
        </p:spPr>
        <p:txBody>
          <a:bodyPr/>
          <a:lstStyle/>
          <a:p>
            <a:pPr algn="l"/>
            <a:r>
              <a:rPr lang="en-US" sz="2400" b="1" dirty="0">
                <a:solidFill>
                  <a:srgbClr val="008000"/>
                </a:solidFill>
                <a:latin typeface="Times New Roman" panose="02020603050405020304" pitchFamily="18" charset="0"/>
                <a:cs typeface="Times New Roman" panose="02020603050405020304" pitchFamily="18" charset="0"/>
              </a:rPr>
              <a:t>Prediction-Stacked Ensemble</a:t>
            </a:r>
            <a:endParaRPr lang="en-US" sz="2400" b="1" dirty="0">
              <a:solidFill>
                <a:srgbClr val="008000"/>
              </a:solidFill>
              <a:latin typeface="Helvetica"/>
              <a:cs typeface="Helvetica"/>
            </a:endParaRPr>
          </a:p>
        </p:txBody>
      </p:sp>
      <p:sp>
        <p:nvSpPr>
          <p:cNvPr id="4" name="Content Placeholder 2"/>
          <p:cNvSpPr txBox="1">
            <a:spLocks/>
          </p:cNvSpPr>
          <p:nvPr/>
        </p:nvSpPr>
        <p:spPr>
          <a:xfrm>
            <a:off x="330591" y="4919876"/>
            <a:ext cx="8229600" cy="932285"/>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21</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p:txBody>
      </p:sp>
      <p:pic>
        <p:nvPicPr>
          <p:cNvPr id="2" name="Picture 1">
            <a:extLst>
              <a:ext uri="{FF2B5EF4-FFF2-40B4-BE49-F238E27FC236}">
                <a16:creationId xmlns:a16="http://schemas.microsoft.com/office/drawing/2014/main" id="{11C3E835-8672-0E6F-11A0-881DA1236019}"/>
              </a:ext>
            </a:extLst>
          </p:cNvPr>
          <p:cNvPicPr>
            <a:picLocks noChangeAspect="1"/>
          </p:cNvPicPr>
          <p:nvPr/>
        </p:nvPicPr>
        <p:blipFill>
          <a:blip r:embed="rId3"/>
          <a:stretch>
            <a:fillRect/>
          </a:stretch>
        </p:blipFill>
        <p:spPr>
          <a:xfrm>
            <a:off x="253218" y="851925"/>
            <a:ext cx="8560191" cy="4712852"/>
          </a:xfrm>
          <a:prstGeom prst="rect">
            <a:avLst/>
          </a:prstGeom>
          <a:ln>
            <a:solidFill>
              <a:srgbClr val="92D050"/>
            </a:solidFill>
          </a:ln>
        </p:spPr>
      </p:pic>
    </p:spTree>
    <p:extLst>
      <p:ext uri="{BB962C8B-B14F-4D97-AF65-F5344CB8AC3E}">
        <p14:creationId xmlns:p14="http://schemas.microsoft.com/office/powerpoint/2010/main" val="3583740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61" y="242817"/>
            <a:ext cx="8609424" cy="609108"/>
          </a:xfrm>
        </p:spPr>
        <p:txBody>
          <a:bodyPr/>
          <a:lstStyle/>
          <a:p>
            <a:pPr algn="l"/>
            <a:r>
              <a:rPr lang="en-US" sz="2400" b="1" dirty="0">
                <a:solidFill>
                  <a:srgbClr val="008000"/>
                </a:solidFill>
                <a:latin typeface="Times New Roman" panose="02020603050405020304" pitchFamily="18" charset="0"/>
                <a:cs typeface="Times New Roman" panose="02020603050405020304" pitchFamily="18" charset="0"/>
              </a:rPr>
              <a:t>Prediction-Accuracy Performance Analysis</a:t>
            </a:r>
            <a:endParaRPr lang="en-US" sz="2400" b="1" dirty="0">
              <a:solidFill>
                <a:srgbClr val="008000"/>
              </a:solidFill>
              <a:latin typeface="Helvetica"/>
              <a:cs typeface="Helvetica"/>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22</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p:txBody>
      </p:sp>
      <p:pic>
        <p:nvPicPr>
          <p:cNvPr id="2" name="Picture 1">
            <a:extLst>
              <a:ext uri="{FF2B5EF4-FFF2-40B4-BE49-F238E27FC236}">
                <a16:creationId xmlns:a16="http://schemas.microsoft.com/office/drawing/2014/main" id="{358D2AED-7BC1-A3E7-D27C-E1D25BFD745D}"/>
              </a:ext>
            </a:extLst>
          </p:cNvPr>
          <p:cNvPicPr>
            <a:picLocks noChangeAspect="1"/>
          </p:cNvPicPr>
          <p:nvPr/>
        </p:nvPicPr>
        <p:blipFill>
          <a:blip r:embed="rId3"/>
          <a:stretch>
            <a:fillRect/>
          </a:stretch>
        </p:blipFill>
        <p:spPr>
          <a:xfrm>
            <a:off x="196476" y="744583"/>
            <a:ext cx="4048954" cy="4990011"/>
          </a:xfrm>
          <a:prstGeom prst="rect">
            <a:avLst/>
          </a:prstGeom>
          <a:ln>
            <a:solidFill>
              <a:srgbClr val="008000"/>
            </a:solidFill>
          </a:ln>
        </p:spPr>
      </p:pic>
      <p:pic>
        <p:nvPicPr>
          <p:cNvPr id="4" name="Picture 3">
            <a:extLst>
              <a:ext uri="{FF2B5EF4-FFF2-40B4-BE49-F238E27FC236}">
                <a16:creationId xmlns:a16="http://schemas.microsoft.com/office/drawing/2014/main" id="{24018E12-B4C8-B36C-0B89-9B4D997A128D}"/>
              </a:ext>
            </a:extLst>
          </p:cNvPr>
          <p:cNvPicPr>
            <a:picLocks noChangeAspect="1"/>
          </p:cNvPicPr>
          <p:nvPr/>
        </p:nvPicPr>
        <p:blipFill>
          <a:blip r:embed="rId4"/>
          <a:stretch>
            <a:fillRect/>
          </a:stretch>
        </p:blipFill>
        <p:spPr>
          <a:xfrm>
            <a:off x="4428309" y="744583"/>
            <a:ext cx="4288093" cy="4990012"/>
          </a:xfrm>
          <a:prstGeom prst="rect">
            <a:avLst/>
          </a:prstGeom>
          <a:ln>
            <a:solidFill>
              <a:srgbClr val="008000"/>
            </a:solidFill>
          </a:ln>
        </p:spPr>
      </p:pic>
    </p:spTree>
    <p:extLst>
      <p:ext uri="{BB962C8B-B14F-4D97-AF65-F5344CB8AC3E}">
        <p14:creationId xmlns:p14="http://schemas.microsoft.com/office/powerpoint/2010/main" val="2183566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81419" y="281229"/>
            <a:ext cx="8609424" cy="782425"/>
          </a:xfrm>
        </p:spPr>
        <p:txBody>
          <a:bodyPr/>
          <a:lstStyle/>
          <a:p>
            <a:pPr algn="l"/>
            <a:r>
              <a:rPr lang="en-US" sz="3200" b="1" dirty="0">
                <a:solidFill>
                  <a:srgbClr val="008000"/>
                </a:solidFill>
                <a:latin typeface="Times New Roman" panose="02020603050405020304" pitchFamily="18" charset="0"/>
                <a:cs typeface="Times New Roman" panose="02020603050405020304" pitchFamily="18" charset="0"/>
              </a:rPr>
              <a:t>Conclusion</a:t>
            </a:r>
            <a:endParaRPr lang="en-US" b="1" dirty="0">
              <a:solidFill>
                <a:srgbClr val="008000"/>
              </a:solidFill>
              <a:latin typeface="Helvetica"/>
              <a:cs typeface="Helvetica"/>
            </a:endParaRP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0"/>
              </a:spcBef>
              <a:spcAft>
                <a:spcPts val="1800"/>
              </a:spcAft>
              <a:buFont typeface="Wingdings" charset="2"/>
              <a:buChar char="u"/>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23</a:t>
            </a:fld>
            <a:endParaRPr lang="en-US"/>
          </a:p>
        </p:txBody>
      </p:sp>
      <p:sp>
        <p:nvSpPr>
          <p:cNvPr id="9" name="Content Placeholder 2"/>
          <p:cNvSpPr txBox="1">
            <a:spLocks/>
          </p:cNvSpPr>
          <p:nvPr/>
        </p:nvSpPr>
        <p:spPr>
          <a:xfrm>
            <a:off x="263561" y="1021558"/>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p:txBody>
      </p:sp>
      <p:sp>
        <p:nvSpPr>
          <p:cNvPr id="5" name="TextBox 4">
            <a:extLst>
              <a:ext uri="{FF2B5EF4-FFF2-40B4-BE49-F238E27FC236}">
                <a16:creationId xmlns:a16="http://schemas.microsoft.com/office/drawing/2014/main" id="{8DB73786-A70D-1B57-090E-E57C871A7915}"/>
              </a:ext>
            </a:extLst>
          </p:cNvPr>
          <p:cNvSpPr txBox="1"/>
          <p:nvPr/>
        </p:nvSpPr>
        <p:spPr>
          <a:xfrm>
            <a:off x="457200" y="1379096"/>
            <a:ext cx="7607508" cy="369332"/>
          </a:xfrm>
          <a:prstGeom prst="rect">
            <a:avLst/>
          </a:prstGeom>
          <a:noFill/>
        </p:spPr>
        <p:txBody>
          <a:bodyPr wrap="square">
            <a:spAutoFit/>
          </a:bodyPr>
          <a:lstStyle/>
          <a:p>
            <a:endParaRPr lang="en-GB"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1DA57E1-B284-E186-D965-10D9C432DD92}"/>
              </a:ext>
            </a:extLst>
          </p:cNvPr>
          <p:cNvSpPr txBox="1"/>
          <p:nvPr/>
        </p:nvSpPr>
        <p:spPr>
          <a:xfrm>
            <a:off x="330591" y="940533"/>
            <a:ext cx="7897091" cy="5632311"/>
          </a:xfrm>
          <a:prstGeom prst="rect">
            <a:avLst/>
          </a:prstGeom>
          <a:noFill/>
        </p:spPr>
        <p:txBody>
          <a:bodyPr wrap="square">
            <a:spAutoFit/>
          </a:bodyPr>
          <a:lstStyle/>
          <a:p>
            <a:r>
              <a:rPr lang="en-US" dirty="0"/>
              <a:t>Over all, PWV from ground based GNSS was </a:t>
            </a:r>
            <a:r>
              <a:rPr lang="en-US" dirty="0" err="1"/>
              <a:t>analysed</a:t>
            </a:r>
            <a:r>
              <a:rPr lang="en-US" dirty="0"/>
              <a:t> spatially and temporally over  the selected IGS stations in Africa. An ensemble machine learning model was developed which can be used to predict PWV values in areas with missing IGS values if the need arises.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47723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F4801FD5-11B4-DE43-ACA2-E85EEB9A6F9C}" type="slidenum">
              <a:rPr lang="en-US" smtClean="0"/>
              <a:t>24</a:t>
            </a:fld>
            <a:endParaRPr lang="en-US"/>
          </a:p>
        </p:txBody>
      </p:sp>
      <p:sp>
        <p:nvSpPr>
          <p:cNvPr id="3" name="Title 2"/>
          <p:cNvSpPr>
            <a:spLocks noGrp="1"/>
          </p:cNvSpPr>
          <p:nvPr>
            <p:ph type="title"/>
          </p:nvPr>
        </p:nvSpPr>
        <p:spPr>
          <a:xfrm>
            <a:off x="457200" y="2057402"/>
            <a:ext cx="8229600" cy="1750741"/>
          </a:xfrm>
        </p:spPr>
        <p:txBody>
          <a:bodyPr/>
          <a:lstStyle/>
          <a:p>
            <a:r>
              <a:rPr lang="en-US" b="1" dirty="0">
                <a:solidFill>
                  <a:srgbClr val="008000"/>
                </a:solidFill>
                <a:latin typeface="Helvetica"/>
                <a:cs typeface="Helvetica"/>
              </a:rPr>
              <a:t>Thank You!</a:t>
            </a:r>
          </a:p>
        </p:txBody>
      </p:sp>
    </p:spTree>
    <p:extLst>
      <p:ext uri="{BB962C8B-B14F-4D97-AF65-F5344CB8AC3E}">
        <p14:creationId xmlns:p14="http://schemas.microsoft.com/office/powerpoint/2010/main" val="2997946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70469" y="107144"/>
            <a:ext cx="8609424" cy="674591"/>
          </a:xfrm>
        </p:spPr>
        <p:txBody>
          <a:bodyPr/>
          <a:lstStyle/>
          <a:p>
            <a:pPr algn="l"/>
            <a:r>
              <a:rPr lang="en-US" sz="3200" dirty="0">
                <a:solidFill>
                  <a:srgbClr val="008000"/>
                </a:solidFill>
                <a:latin typeface="Times New Roman" panose="02020603050405020304" pitchFamily="18" charset="0"/>
                <a:cs typeface="Times New Roman" panose="02020603050405020304" pitchFamily="18" charset="0"/>
              </a:rPr>
              <a:t>Background Information</a:t>
            </a:r>
            <a:endParaRPr lang="en-US" sz="3200" b="1" dirty="0">
              <a:solidFill>
                <a:srgbClr val="008000"/>
              </a:solidFill>
              <a:latin typeface="Times New Roman" panose="02020603050405020304" pitchFamily="18" charset="0"/>
              <a:cs typeface="Times New Roman" panose="02020603050405020304" pitchFamily="18" charset="0"/>
            </a:endParaRPr>
          </a:p>
        </p:txBody>
      </p:sp>
      <p:sp>
        <p:nvSpPr>
          <p:cNvPr id="4" name="Content Placeholder 2"/>
          <p:cNvSpPr txBox="1">
            <a:spLocks/>
          </p:cNvSpPr>
          <p:nvPr/>
        </p:nvSpPr>
        <p:spPr>
          <a:xfrm>
            <a:off x="263559" y="1099409"/>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buFont typeface="Wingdings" charset="2"/>
              <a:buChar char="u"/>
            </a:pPr>
            <a:endParaRPr lang="en-US" dirty="0">
              <a:latin typeface="Helvetica"/>
              <a:cs typeface="Helvetica"/>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3</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a:p>
            <a:pPr algn="just"/>
            <a:endParaRPr lang="en-US" sz="2300" dirty="0"/>
          </a:p>
        </p:txBody>
      </p:sp>
      <p:sp>
        <p:nvSpPr>
          <p:cNvPr id="10" name="TextBox 9">
            <a:extLst>
              <a:ext uri="{FF2B5EF4-FFF2-40B4-BE49-F238E27FC236}">
                <a16:creationId xmlns:a16="http://schemas.microsoft.com/office/drawing/2014/main" id="{1FEF33FE-7FAE-FFF1-169C-F1EB342D7DA0}"/>
              </a:ext>
            </a:extLst>
          </p:cNvPr>
          <p:cNvSpPr txBox="1"/>
          <p:nvPr/>
        </p:nvSpPr>
        <p:spPr>
          <a:xfrm>
            <a:off x="128720" y="852024"/>
            <a:ext cx="8962125" cy="4555093"/>
          </a:xfrm>
          <a:prstGeom prst="rect">
            <a:avLst/>
          </a:prstGeom>
          <a:noFill/>
        </p:spPr>
        <p:txBody>
          <a:bodyPr wrap="square">
            <a:spAutoFit/>
          </a:bodyPr>
          <a:lstStyle/>
          <a:p>
            <a:pPr marL="285750" indent="-285750">
              <a:buFont typeface="Arial" panose="020B0604020202020204" pitchFamily="34" charset="0"/>
              <a:buChar char="•"/>
            </a:pPr>
            <a:r>
              <a:rPr lang="en-US" dirty="0"/>
              <a:t>Africa has diverse climatic zones, including tropical rainforests, savannas, deserts, and </a:t>
            </a:r>
            <a:r>
              <a:rPr lang="en-US" sz="1600" dirty="0">
                <a:latin typeface="Times New Roman" panose="02020603050405020304" pitchFamily="18" charset="0"/>
                <a:cs typeface="Times New Roman" panose="02020603050405020304" pitchFamily="18" charset="0"/>
              </a:rPr>
              <a:t>Mediterranean climates, influenced by atmospheric phenomena such as the Intertropical Convergence Zone (ITCZ), African Easterly Jet (AEJ), and the Saharan Air Layer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Climate change studies in Africa indicate increasing temperatures, altered rainfall patterns, and changes in the frequency and intensity of extreme weather events, which have significant implications for agriculture, water resources, and ecosystems in the region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Tropospheric delay, influenced by factors like water vapor content and temperature, affects satellite signals passing through the atmosphere, and Precipitable Water Vapor (PWV) is an important atmospheric parameter representing the total amount of vertical column water vapor in the atmosphere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Various methods, including ground-based weather stations, radiosondes, satellite observations, remote sensing techniques, and GNSS receivers, are used to collect atmospheric data </a:t>
            </a:r>
          </a:p>
          <a:p>
            <a:pPr marL="285750" indent="-28575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Spatiotemporal assessment of GNSS (Global Navigation Satellite System) Zenith Total Delay (ZTD) and PWV data in involves data analytics, modeling, and predictions, contributing to improved climate predictions, impact assessments, and decision-making related to climate change </a:t>
            </a:r>
            <a:endParaRPr lang="en-GB"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0221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36952" y="281229"/>
            <a:ext cx="8953893" cy="782425"/>
          </a:xfrm>
        </p:spPr>
        <p:txBody>
          <a:bodyPr/>
          <a:lstStyle/>
          <a:p>
            <a:pPr algn="l"/>
            <a:r>
              <a:rPr lang="en-US" sz="3200" dirty="0">
                <a:solidFill>
                  <a:srgbClr val="008000"/>
                </a:solidFill>
                <a:latin typeface="Times New Roman" panose="02020603050405020304" pitchFamily="18" charset="0"/>
                <a:cs typeface="Times New Roman" panose="02020603050405020304" pitchFamily="18" charset="0"/>
              </a:rPr>
              <a:t>Problem Statement</a:t>
            </a:r>
            <a:endParaRPr lang="en-US" b="1" dirty="0">
              <a:solidFill>
                <a:srgbClr val="008000"/>
              </a:solidFill>
              <a:latin typeface="Helvetica"/>
              <a:cs typeface="Helvetica"/>
            </a:endParaRP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buFont typeface="Wingdings" charset="2"/>
              <a:buChar char="u"/>
            </a:pPr>
            <a:endParaRPr lang="en-US" dirty="0">
              <a:latin typeface="Helvetica"/>
              <a:cs typeface="Helvetica"/>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4</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a:p>
            <a:pPr marL="0" indent="0" algn="just">
              <a:buNone/>
            </a:pPr>
            <a:endParaRPr lang="en-US" sz="2300" dirty="0"/>
          </a:p>
        </p:txBody>
      </p:sp>
      <p:pic>
        <p:nvPicPr>
          <p:cNvPr id="2" name="Picture 1">
            <a:extLst>
              <a:ext uri="{FF2B5EF4-FFF2-40B4-BE49-F238E27FC236}">
                <a16:creationId xmlns:a16="http://schemas.microsoft.com/office/drawing/2014/main" id="{4BF3CE9F-1CF8-E141-C562-BFC9F1256788}"/>
              </a:ext>
            </a:extLst>
          </p:cNvPr>
          <p:cNvPicPr>
            <a:picLocks noChangeAspect="1"/>
          </p:cNvPicPr>
          <p:nvPr/>
        </p:nvPicPr>
        <p:blipFill>
          <a:blip r:embed="rId2"/>
          <a:stretch>
            <a:fillRect/>
          </a:stretch>
        </p:blipFill>
        <p:spPr>
          <a:xfrm>
            <a:off x="203981" y="1005839"/>
            <a:ext cx="4063220" cy="1918969"/>
          </a:xfrm>
          <a:prstGeom prst="rect">
            <a:avLst/>
          </a:prstGeom>
        </p:spPr>
      </p:pic>
      <p:pic>
        <p:nvPicPr>
          <p:cNvPr id="6" name="Picture 5">
            <a:extLst>
              <a:ext uri="{FF2B5EF4-FFF2-40B4-BE49-F238E27FC236}">
                <a16:creationId xmlns:a16="http://schemas.microsoft.com/office/drawing/2014/main" id="{58E160A7-F57B-5B28-8CB1-BC868DF92FEB}"/>
              </a:ext>
            </a:extLst>
          </p:cNvPr>
          <p:cNvPicPr>
            <a:picLocks noChangeAspect="1"/>
          </p:cNvPicPr>
          <p:nvPr/>
        </p:nvPicPr>
        <p:blipFill>
          <a:blip r:embed="rId3"/>
          <a:stretch>
            <a:fillRect/>
          </a:stretch>
        </p:blipFill>
        <p:spPr>
          <a:xfrm>
            <a:off x="203980" y="3428999"/>
            <a:ext cx="4063221" cy="2154383"/>
          </a:xfrm>
          <a:prstGeom prst="rect">
            <a:avLst/>
          </a:prstGeom>
        </p:spPr>
      </p:pic>
      <p:pic>
        <p:nvPicPr>
          <p:cNvPr id="10" name="Picture 9">
            <a:extLst>
              <a:ext uri="{FF2B5EF4-FFF2-40B4-BE49-F238E27FC236}">
                <a16:creationId xmlns:a16="http://schemas.microsoft.com/office/drawing/2014/main" id="{7CF56ECF-C34B-BF6D-6114-9D2D57E69DAB}"/>
              </a:ext>
            </a:extLst>
          </p:cNvPr>
          <p:cNvPicPr>
            <a:picLocks noChangeAspect="1"/>
          </p:cNvPicPr>
          <p:nvPr/>
        </p:nvPicPr>
        <p:blipFill>
          <a:blip r:embed="rId4"/>
          <a:stretch>
            <a:fillRect/>
          </a:stretch>
        </p:blipFill>
        <p:spPr>
          <a:xfrm>
            <a:off x="4393022" y="966696"/>
            <a:ext cx="4572001" cy="1958112"/>
          </a:xfrm>
          <a:prstGeom prst="rect">
            <a:avLst/>
          </a:prstGeom>
        </p:spPr>
      </p:pic>
      <p:sp>
        <p:nvSpPr>
          <p:cNvPr id="11" name="TextBox 10">
            <a:extLst>
              <a:ext uri="{FF2B5EF4-FFF2-40B4-BE49-F238E27FC236}">
                <a16:creationId xmlns:a16="http://schemas.microsoft.com/office/drawing/2014/main" id="{57B782EF-4B4F-1C13-6B21-C7B0D91EBE63}"/>
              </a:ext>
            </a:extLst>
          </p:cNvPr>
          <p:cNvSpPr txBox="1"/>
          <p:nvPr/>
        </p:nvSpPr>
        <p:spPr>
          <a:xfrm>
            <a:off x="4382086" y="2958838"/>
            <a:ext cx="3144982" cy="369332"/>
          </a:xfrm>
          <a:prstGeom prst="rect">
            <a:avLst/>
          </a:prstGeom>
          <a:noFill/>
          <a:ln>
            <a:noFill/>
          </a:ln>
        </p:spPr>
        <p:txBody>
          <a:bodyPr wrap="square" rtlCol="0">
            <a:spAutoFit/>
          </a:bodyPr>
          <a:lstStyle/>
          <a:p>
            <a:r>
              <a:rPr lang="en-US" b="1" dirty="0">
                <a:ln>
                  <a:solidFill>
                    <a:schemeClr val="bg1"/>
                  </a:solidFill>
                </a:ln>
              </a:rPr>
              <a:t>Impact of Cyclones</a:t>
            </a:r>
            <a:endParaRPr lang="en-GB" b="1" dirty="0">
              <a:ln>
                <a:solidFill>
                  <a:schemeClr val="bg1"/>
                </a:solidFill>
              </a:ln>
            </a:endParaRPr>
          </a:p>
        </p:txBody>
      </p:sp>
      <p:pic>
        <p:nvPicPr>
          <p:cNvPr id="12" name="Picture 11">
            <a:extLst>
              <a:ext uri="{FF2B5EF4-FFF2-40B4-BE49-F238E27FC236}">
                <a16:creationId xmlns:a16="http://schemas.microsoft.com/office/drawing/2014/main" id="{E961B8F6-7276-9655-AA6F-81B8DD78747E}"/>
              </a:ext>
            </a:extLst>
          </p:cNvPr>
          <p:cNvPicPr>
            <a:picLocks noChangeAspect="1"/>
          </p:cNvPicPr>
          <p:nvPr/>
        </p:nvPicPr>
        <p:blipFill>
          <a:blip r:embed="rId5"/>
          <a:stretch>
            <a:fillRect/>
          </a:stretch>
        </p:blipFill>
        <p:spPr>
          <a:xfrm>
            <a:off x="4393022" y="3429000"/>
            <a:ext cx="4546998" cy="2154382"/>
          </a:xfrm>
          <a:prstGeom prst="rect">
            <a:avLst/>
          </a:prstGeom>
          <a:ln>
            <a:solidFill>
              <a:schemeClr val="tx1">
                <a:lumMod val="50000"/>
                <a:lumOff val="50000"/>
              </a:schemeClr>
            </a:solidFill>
          </a:ln>
        </p:spPr>
      </p:pic>
      <p:sp>
        <p:nvSpPr>
          <p:cNvPr id="14" name="TextBox 13">
            <a:extLst>
              <a:ext uri="{FF2B5EF4-FFF2-40B4-BE49-F238E27FC236}">
                <a16:creationId xmlns:a16="http://schemas.microsoft.com/office/drawing/2014/main" id="{EBE27530-CA51-591E-FBB5-59A2FCB43A3C}"/>
              </a:ext>
            </a:extLst>
          </p:cNvPr>
          <p:cNvSpPr txBox="1"/>
          <p:nvPr/>
        </p:nvSpPr>
        <p:spPr>
          <a:xfrm>
            <a:off x="4371150" y="5665631"/>
            <a:ext cx="4557934" cy="369332"/>
          </a:xfrm>
          <a:prstGeom prst="rect">
            <a:avLst/>
          </a:prstGeom>
          <a:noFill/>
          <a:ln>
            <a:noFill/>
          </a:ln>
        </p:spPr>
        <p:txBody>
          <a:bodyPr wrap="square" rtlCol="0">
            <a:spAutoFit/>
          </a:bodyPr>
          <a:lstStyle/>
          <a:p>
            <a:r>
              <a:rPr lang="en-US" b="1" dirty="0">
                <a:ln>
                  <a:solidFill>
                    <a:schemeClr val="bg1"/>
                  </a:solidFill>
                </a:ln>
              </a:rPr>
              <a:t>The need for PWV study </a:t>
            </a:r>
            <a:endParaRPr lang="en-GB" b="1" dirty="0">
              <a:ln>
                <a:solidFill>
                  <a:schemeClr val="bg1"/>
                </a:solidFill>
              </a:ln>
            </a:endParaRPr>
          </a:p>
        </p:txBody>
      </p:sp>
      <p:sp>
        <p:nvSpPr>
          <p:cNvPr id="15" name="TextBox 14">
            <a:extLst>
              <a:ext uri="{FF2B5EF4-FFF2-40B4-BE49-F238E27FC236}">
                <a16:creationId xmlns:a16="http://schemas.microsoft.com/office/drawing/2014/main" id="{68E9357A-3A2A-3A4E-ED10-203E5D2F4BA6}"/>
              </a:ext>
            </a:extLst>
          </p:cNvPr>
          <p:cNvSpPr txBox="1"/>
          <p:nvPr/>
        </p:nvSpPr>
        <p:spPr>
          <a:xfrm>
            <a:off x="203981" y="5669014"/>
            <a:ext cx="3144982" cy="369332"/>
          </a:xfrm>
          <a:prstGeom prst="rect">
            <a:avLst/>
          </a:prstGeom>
          <a:noFill/>
          <a:ln>
            <a:noFill/>
          </a:ln>
        </p:spPr>
        <p:txBody>
          <a:bodyPr wrap="square" rtlCol="0">
            <a:spAutoFit/>
          </a:bodyPr>
          <a:lstStyle/>
          <a:p>
            <a:r>
              <a:rPr lang="en-US" b="1" dirty="0">
                <a:ln>
                  <a:solidFill>
                    <a:schemeClr val="bg1"/>
                  </a:solidFill>
                </a:ln>
              </a:rPr>
              <a:t>Impact of Drought</a:t>
            </a:r>
            <a:endParaRPr lang="en-GB" b="1" dirty="0">
              <a:ln>
                <a:solidFill>
                  <a:schemeClr val="bg1"/>
                </a:solidFill>
              </a:ln>
            </a:endParaRPr>
          </a:p>
        </p:txBody>
      </p:sp>
      <p:sp>
        <p:nvSpPr>
          <p:cNvPr id="16" name="TextBox 15">
            <a:extLst>
              <a:ext uri="{FF2B5EF4-FFF2-40B4-BE49-F238E27FC236}">
                <a16:creationId xmlns:a16="http://schemas.microsoft.com/office/drawing/2014/main" id="{0E8002ED-0DBA-DD07-8720-E16BDA41525D}"/>
              </a:ext>
            </a:extLst>
          </p:cNvPr>
          <p:cNvSpPr txBox="1"/>
          <p:nvPr/>
        </p:nvSpPr>
        <p:spPr>
          <a:xfrm>
            <a:off x="203980" y="2975556"/>
            <a:ext cx="3144982" cy="369332"/>
          </a:xfrm>
          <a:prstGeom prst="rect">
            <a:avLst/>
          </a:prstGeom>
          <a:noFill/>
          <a:ln>
            <a:noFill/>
          </a:ln>
        </p:spPr>
        <p:txBody>
          <a:bodyPr wrap="square" rtlCol="0">
            <a:spAutoFit/>
          </a:bodyPr>
          <a:lstStyle/>
          <a:p>
            <a:r>
              <a:rPr lang="en-US" b="1" dirty="0">
                <a:ln>
                  <a:solidFill>
                    <a:schemeClr val="bg1"/>
                  </a:solidFill>
                </a:ln>
              </a:rPr>
              <a:t>Impact of Flood</a:t>
            </a:r>
            <a:endParaRPr lang="en-GB" b="1" dirty="0">
              <a:ln>
                <a:solidFill>
                  <a:schemeClr val="bg1"/>
                </a:solidFill>
              </a:ln>
            </a:endParaRPr>
          </a:p>
        </p:txBody>
      </p:sp>
    </p:spTree>
    <p:extLst>
      <p:ext uri="{BB962C8B-B14F-4D97-AF65-F5344CB8AC3E}">
        <p14:creationId xmlns:p14="http://schemas.microsoft.com/office/powerpoint/2010/main" val="30847675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3157" y="-76985"/>
            <a:ext cx="8827284" cy="588203"/>
          </a:xfrm>
        </p:spPr>
        <p:txBody>
          <a:bodyPr/>
          <a:lstStyle/>
          <a:p>
            <a:pPr algn="l"/>
            <a:r>
              <a:rPr lang="en-US" sz="3200" dirty="0">
                <a:solidFill>
                  <a:srgbClr val="008000"/>
                </a:solidFill>
                <a:latin typeface="Times New Roman" panose="02020603050405020304" pitchFamily="18" charset="0"/>
                <a:cs typeface="Times New Roman" panose="02020603050405020304" pitchFamily="18" charset="0"/>
              </a:rPr>
              <a:t>Aim and objectives</a:t>
            </a:r>
            <a:endParaRPr lang="en-US" b="1" dirty="0">
              <a:solidFill>
                <a:srgbClr val="008000"/>
              </a:solidFill>
              <a:latin typeface="Helvetica"/>
              <a:cs typeface="Helvetica"/>
            </a:endParaRPr>
          </a:p>
        </p:txBody>
      </p:sp>
      <p:sp>
        <p:nvSpPr>
          <p:cNvPr id="4" name="Content Placeholder 2"/>
          <p:cNvSpPr txBox="1">
            <a:spLocks/>
          </p:cNvSpPr>
          <p:nvPr/>
        </p:nvSpPr>
        <p:spPr>
          <a:xfrm>
            <a:off x="99303" y="346843"/>
            <a:ext cx="9170822" cy="1337887"/>
          </a:xfrm>
          <a:prstGeom prst="rect">
            <a:avLst/>
          </a:prstGeom>
        </p:spPr>
        <p:txBody>
          <a:bodyPr>
            <a:normAutofit fontScale="85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50000"/>
              </a:lnSpc>
              <a:buNone/>
            </a:pPr>
            <a:r>
              <a:rPr lang="en-US" kern="100" dirty="0">
                <a:solidFill>
                  <a:srgbClr val="0000CC"/>
                </a:solidFill>
                <a:latin typeface="Times New Roman" panose="02020603050405020304" pitchFamily="18" charset="0"/>
                <a:ea typeface="Calibri" panose="020F0502020204030204" pitchFamily="34" charset="0"/>
                <a:cs typeface="Arial" panose="020B0604020202020204" pitchFamily="34" charset="0"/>
              </a:rPr>
              <a:t>   </a:t>
            </a:r>
            <a:r>
              <a:rPr lang="en-US" u="sng" kern="100" dirty="0">
                <a:solidFill>
                  <a:srgbClr val="0000CC"/>
                </a:solidFill>
                <a:latin typeface="Times New Roman" panose="02020603050405020304" pitchFamily="18" charset="0"/>
                <a:ea typeface="Calibri" panose="020F0502020204030204" pitchFamily="34" charset="0"/>
                <a:cs typeface="Arial" panose="020B0604020202020204" pitchFamily="34" charset="0"/>
              </a:rPr>
              <a:t>Aim</a:t>
            </a:r>
          </a:p>
          <a:p>
            <a:pPr>
              <a:lnSpc>
                <a:spcPct val="150000"/>
              </a:lnSpc>
            </a:pPr>
            <a:r>
              <a:rPr lang="en-US" sz="2000" kern="100" dirty="0">
                <a:latin typeface="Times New Roman" panose="02020603050405020304" pitchFamily="18" charset="0"/>
                <a:ea typeface="Calibri" panose="020F0502020204030204" pitchFamily="34" charset="0"/>
                <a:cs typeface="Arial" panose="020B0604020202020204" pitchFamily="34" charset="0"/>
              </a:rPr>
              <a:t>The aim is to analyze the spatiotemporal variability of GNSS and ERA5 derived Precipitable Water Vapour across Africa.</a:t>
            </a:r>
          </a:p>
        </p:txBody>
      </p:sp>
      <p:sp>
        <p:nvSpPr>
          <p:cNvPr id="8" name="Slide Number Placeholder 7"/>
          <p:cNvSpPr>
            <a:spLocks noGrp="1"/>
          </p:cNvSpPr>
          <p:nvPr>
            <p:ph type="sldNum" sz="quarter" idx="12"/>
          </p:nvPr>
        </p:nvSpPr>
        <p:spPr/>
        <p:txBody>
          <a:bodyPr/>
          <a:lstStyle/>
          <a:p>
            <a:fld id="{F4801FD5-11B4-DE43-ACA2-E85EEB9A6F9C}" type="slidenum">
              <a:rPr lang="en-US" smtClean="0"/>
              <a:t>5</a:t>
            </a:fld>
            <a:endParaRPr lang="en-US"/>
          </a:p>
        </p:txBody>
      </p:sp>
      <p:sp>
        <p:nvSpPr>
          <p:cNvPr id="9" name="Content Placeholder 2"/>
          <p:cNvSpPr txBox="1">
            <a:spLocks/>
          </p:cNvSpPr>
          <p:nvPr/>
        </p:nvSpPr>
        <p:spPr>
          <a:xfrm>
            <a:off x="53157" y="869432"/>
            <a:ext cx="9037686" cy="4982729"/>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u="sng" kern="100" dirty="0">
              <a:solidFill>
                <a:srgbClr val="0000CC"/>
              </a:solidFill>
              <a:latin typeface="Times New Roman" panose="02020603050405020304" pitchFamily="18" charset="0"/>
              <a:ea typeface="Calibri" panose="020F0502020204030204" pitchFamily="34" charset="0"/>
              <a:cs typeface="Arial" panose="020B0604020202020204" pitchFamily="34" charset="0"/>
            </a:endParaRPr>
          </a:p>
        </p:txBody>
      </p:sp>
      <p:graphicFrame>
        <p:nvGraphicFramePr>
          <p:cNvPr id="2" name="Table 4">
            <a:extLst>
              <a:ext uri="{FF2B5EF4-FFF2-40B4-BE49-F238E27FC236}">
                <a16:creationId xmlns:a16="http://schemas.microsoft.com/office/drawing/2014/main" id="{1209205A-3823-E10E-6011-49793474B33C}"/>
              </a:ext>
            </a:extLst>
          </p:cNvPr>
          <p:cNvGraphicFramePr>
            <a:graphicFrameLocks noGrp="1"/>
          </p:cNvGraphicFramePr>
          <p:nvPr>
            <p:extLst>
              <p:ext uri="{D42A27DB-BD31-4B8C-83A1-F6EECF244321}">
                <p14:modId xmlns:p14="http://schemas.microsoft.com/office/powerpoint/2010/main" val="1858540016"/>
              </p:ext>
            </p:extLst>
          </p:nvPr>
        </p:nvGraphicFramePr>
        <p:xfrm>
          <a:off x="0" y="1698587"/>
          <a:ext cx="9143999" cy="4167428"/>
        </p:xfrm>
        <a:graphic>
          <a:graphicData uri="http://schemas.openxmlformats.org/drawingml/2006/table">
            <a:tbl>
              <a:tblPr firstRow="1" bandRow="1">
                <a:tableStyleId>{5C22544A-7EE6-4342-B048-85BDC9FD1C3A}</a:tableStyleId>
              </a:tblPr>
              <a:tblGrid>
                <a:gridCol w="5306315">
                  <a:extLst>
                    <a:ext uri="{9D8B030D-6E8A-4147-A177-3AD203B41FA5}">
                      <a16:colId xmlns:a16="http://schemas.microsoft.com/office/drawing/2014/main" val="822609680"/>
                    </a:ext>
                  </a:extLst>
                </a:gridCol>
                <a:gridCol w="3611922">
                  <a:extLst>
                    <a:ext uri="{9D8B030D-6E8A-4147-A177-3AD203B41FA5}">
                      <a16:colId xmlns:a16="http://schemas.microsoft.com/office/drawing/2014/main" val="1392655790"/>
                    </a:ext>
                  </a:extLst>
                </a:gridCol>
                <a:gridCol w="225762">
                  <a:extLst>
                    <a:ext uri="{9D8B030D-6E8A-4147-A177-3AD203B41FA5}">
                      <a16:colId xmlns:a16="http://schemas.microsoft.com/office/drawing/2014/main" val="1698651427"/>
                    </a:ext>
                  </a:extLst>
                </a:gridCol>
              </a:tblGrid>
              <a:tr h="381753">
                <a:tc>
                  <a:txBody>
                    <a:bodyPr/>
                    <a:lstStyle/>
                    <a:p>
                      <a:r>
                        <a:rPr lang="en-US" sz="2200" dirty="0"/>
                        <a:t>Specific Objectives (SO)</a:t>
                      </a:r>
                    </a:p>
                  </a:txBody>
                  <a:tcPr/>
                </a:tc>
                <a:tc>
                  <a:txBody>
                    <a:bodyPr/>
                    <a:lstStyle/>
                    <a:p>
                      <a:r>
                        <a:rPr lang="en-US" sz="2200" dirty="0"/>
                        <a:t>Questions</a:t>
                      </a:r>
                    </a:p>
                  </a:txBody>
                  <a:tcPr/>
                </a:tc>
                <a:tc>
                  <a:txBody>
                    <a:bodyPr/>
                    <a:lstStyle/>
                    <a:p>
                      <a:endParaRPr lang="en-US" sz="2200" dirty="0"/>
                    </a:p>
                  </a:txBody>
                  <a:tcPr/>
                </a:tc>
                <a:extLst>
                  <a:ext uri="{0D108BD9-81ED-4DB2-BD59-A6C34878D82A}">
                    <a16:rowId xmlns:a16="http://schemas.microsoft.com/office/drawing/2014/main" val="3442998157"/>
                  </a:ext>
                </a:extLst>
              </a:tr>
              <a:tr h="763505">
                <a:tc>
                  <a:txBody>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To Retrieve Precipitable Water Vapour values from   ground-based(GNSS ZTD) and Numerical models(ERA5) </a:t>
                      </a:r>
                      <a:endParaRPr lang="en-US" dirty="0"/>
                    </a:p>
                  </a:txBody>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a:tabLst/>
                        <a:defRPr/>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How is Precipitable Water </a:t>
                      </a:r>
                      <a:r>
                        <a:rPr lang="en-US" sz="1600" kern="100" dirty="0" err="1">
                          <a:effectLst/>
                          <a:latin typeface="Times New Roman" panose="02020603050405020304" pitchFamily="18" charset="0"/>
                          <a:ea typeface="Calibri" panose="020F0502020204030204" pitchFamily="34" charset="0"/>
                          <a:cs typeface="Arial" panose="020B0604020202020204" pitchFamily="34" charset="0"/>
                        </a:rPr>
                        <a:t>Vapour</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 obtained?</a:t>
                      </a:r>
                      <a:endParaRPr lang="en-GB" sz="1600" kern="1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buFont typeface="+mj-lt"/>
                        <a:buAutoNum type="arabicPeriod"/>
                      </a:pPr>
                      <a:endParaRPr lang="en-US" dirty="0"/>
                    </a:p>
                  </a:txBody>
                  <a:tcPr/>
                </a:tc>
                <a:tc>
                  <a:txBody>
                    <a:bodyPr/>
                    <a:lstStyle/>
                    <a:p>
                      <a:pPr marL="342900" indent="-342900">
                        <a:buFont typeface="Arial" panose="020B0604020202020204" pitchFamily="34" charset="0"/>
                        <a:buChar char="•"/>
                      </a:pPr>
                      <a:endParaRPr lang="en-US" dirty="0"/>
                    </a:p>
                  </a:txBody>
                  <a:tcPr/>
                </a:tc>
                <a:extLst>
                  <a:ext uri="{0D108BD9-81ED-4DB2-BD59-A6C34878D82A}">
                    <a16:rowId xmlns:a16="http://schemas.microsoft.com/office/drawing/2014/main" val="2660085471"/>
                  </a:ext>
                </a:extLst>
              </a:tr>
              <a:tr h="954381">
                <a:tc>
                  <a:txBody>
                    <a:bodyPr/>
                    <a:lstStyle/>
                    <a:p>
                      <a:pPr marL="342900" lvl="0" indent="-342900" algn="l">
                        <a:buFont typeface="+mj-lt"/>
                        <a:buAutoNum type="arabicPeriod" startAt="2"/>
                      </a:pPr>
                      <a:r>
                        <a:rPr lang="en-US" sz="1600" kern="1200" dirty="0">
                          <a:solidFill>
                            <a:schemeClr val="dk1"/>
                          </a:solidFill>
                          <a:effectLst/>
                          <a:latin typeface="Times New Roman" panose="02020603050405020304" pitchFamily="18" charset="0"/>
                          <a:ea typeface="+mn-ea"/>
                          <a:cs typeface="Times New Roman" panose="02020603050405020304" pitchFamily="18" charset="0"/>
                        </a:rPr>
                        <a:t>To forecast  Precipitable water vapour using  ensemble and Time Series models</a:t>
                      </a:r>
                      <a:endParaRPr lang="en-GB"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startAt="2"/>
                        <a:tabLst/>
                        <a:defRPr/>
                      </a:pPr>
                      <a:r>
                        <a:rPr lang="en-US" sz="1600" kern="100" dirty="0">
                          <a:effectLst/>
                          <a:latin typeface="Times New Roman" panose="02020603050405020304" pitchFamily="18" charset="0"/>
                          <a:ea typeface="Calibri" panose="020F0502020204030204" pitchFamily="34" charset="0"/>
                          <a:cs typeface="Arial" panose="020B0604020202020204" pitchFamily="34" charset="0"/>
                        </a:rPr>
                        <a:t>What algorithms and tools are used in the Prediction of precipitable water </a:t>
                      </a:r>
                      <a:r>
                        <a:rPr lang="en-US" sz="1600" kern="100" dirty="0" err="1">
                          <a:effectLst/>
                          <a:latin typeface="Times New Roman" panose="02020603050405020304" pitchFamily="18" charset="0"/>
                          <a:ea typeface="Calibri" panose="020F0502020204030204" pitchFamily="34" charset="0"/>
                          <a:cs typeface="Arial" panose="020B0604020202020204" pitchFamily="34" charset="0"/>
                        </a:rPr>
                        <a:t>vapour</a:t>
                      </a:r>
                      <a:r>
                        <a:rPr lang="en-US" sz="1600" kern="100" dirty="0">
                          <a:effectLst/>
                          <a:latin typeface="Times New Roman" panose="02020603050405020304" pitchFamily="18" charset="0"/>
                          <a:ea typeface="Calibri" panose="020F0502020204030204" pitchFamily="34" charset="0"/>
                          <a:cs typeface="Arial" panose="020B0604020202020204" pitchFamily="34" charset="0"/>
                        </a:rPr>
                        <a:t>?</a:t>
                      </a:r>
                      <a:endParaRPr lang="en-US" sz="1600" u="sng" kern="100" dirty="0">
                        <a:effectLst/>
                        <a:latin typeface="Times New Roman" panose="02020603050405020304" pitchFamily="18" charset="0"/>
                        <a:ea typeface="Calibri" panose="020F0502020204030204" pitchFamily="34" charset="0"/>
                        <a:cs typeface="Arial" panose="020B0604020202020204" pitchFamily="34" charset="0"/>
                      </a:endParaRPr>
                    </a:p>
                    <a:p>
                      <a:pPr marL="342900" indent="-342900">
                        <a:buFont typeface="+mj-lt"/>
                        <a:buAutoNum type="arabicPeriod" startAt="2"/>
                      </a:pPr>
                      <a:endParaRPr lang="en-US" sz="1600" dirty="0"/>
                    </a:p>
                  </a:txBody>
                  <a:tcPr/>
                </a:tc>
                <a:tc>
                  <a:txBody>
                    <a:bodyPr/>
                    <a:lstStyle/>
                    <a:p>
                      <a:pPr marL="342900" indent="-342900">
                        <a:buFont typeface="Arial" panose="020B0604020202020204" pitchFamily="34" charset="0"/>
                        <a:buChar char="•"/>
                      </a:pPr>
                      <a:endParaRPr lang="en-US" dirty="0"/>
                    </a:p>
                  </a:txBody>
                  <a:tcPr/>
                </a:tc>
                <a:extLst>
                  <a:ext uri="{0D108BD9-81ED-4DB2-BD59-A6C34878D82A}">
                    <a16:rowId xmlns:a16="http://schemas.microsoft.com/office/drawing/2014/main" val="1237513917"/>
                  </a:ext>
                </a:extLst>
              </a:tr>
              <a:tr h="763505">
                <a:tc>
                  <a:txBody>
                    <a:bodyPr/>
                    <a:lstStyle/>
                    <a:p>
                      <a:pPr marL="342900" indent="-342900">
                        <a:buFont typeface="+mj-lt"/>
                        <a:buAutoNum type="arabicPeriod" startAt="3"/>
                      </a:pPr>
                      <a:r>
                        <a:rPr lang="en-US"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To assess the spatiotemporal characteristics of    Precipitable Water </a:t>
                      </a:r>
                      <a:r>
                        <a:rPr lang="en-US" sz="1600" dirty="0" err="1">
                          <a:latin typeface="Times New Roman" panose="02020603050405020304" pitchFamily="18" charset="0"/>
                          <a:cs typeface="Times New Roman" panose="02020603050405020304" pitchFamily="18" charset="0"/>
                        </a:rPr>
                        <a:t>Vapour</a:t>
                      </a:r>
                      <a:r>
                        <a:rPr lang="en-US" sz="1600" dirty="0">
                          <a:latin typeface="Times New Roman" panose="02020603050405020304" pitchFamily="18" charset="0"/>
                          <a:cs typeface="Times New Roman" panose="02020603050405020304" pitchFamily="18" charset="0"/>
                        </a:rPr>
                        <a:t> in Africa using time series and spatial models.</a:t>
                      </a:r>
                    </a:p>
                  </a:txBody>
                  <a:tcPr/>
                </a:tc>
                <a:tc>
                  <a:txBody>
                    <a:bodyPr/>
                    <a:lstStyle/>
                    <a:p>
                      <a:pPr marL="342900" indent="-342900">
                        <a:buFont typeface="+mj-lt"/>
                        <a:buAutoNum type="arabicPeriod" startAt="3"/>
                      </a:pPr>
                      <a:r>
                        <a:rPr lang="en-US" sz="1600" dirty="0">
                          <a:latin typeface="Times New Roman" panose="02020603050405020304" pitchFamily="18" charset="0"/>
                          <a:cs typeface="Times New Roman" panose="02020603050405020304" pitchFamily="18" charset="0"/>
                        </a:rPr>
                        <a:t>How is the Spatial and temporal Variation of PWV differ across Regions in Africa</a:t>
                      </a:r>
                    </a:p>
                  </a:txBody>
                  <a:tcPr/>
                </a:tc>
                <a:tc>
                  <a:txBody>
                    <a:bodyPr/>
                    <a:lstStyle/>
                    <a:p>
                      <a:pPr marL="342900" indent="-342900">
                        <a:buFont typeface="Arial" panose="020B0604020202020204" pitchFamily="34" charset="0"/>
                        <a:buChar char="•"/>
                      </a:pPr>
                      <a:endParaRPr lang="en-US" dirty="0"/>
                    </a:p>
                  </a:txBody>
                  <a:tcPr/>
                </a:tc>
                <a:extLst>
                  <a:ext uri="{0D108BD9-81ED-4DB2-BD59-A6C34878D82A}">
                    <a16:rowId xmlns:a16="http://schemas.microsoft.com/office/drawing/2014/main" val="1350885861"/>
                  </a:ext>
                </a:extLst>
              </a:tr>
              <a:tr h="967028">
                <a:tc>
                  <a:txBody>
                    <a:bodyPr/>
                    <a:lstStyle/>
                    <a:p>
                      <a:pPr marL="342900" marR="0" lvl="0" indent="-342900" algn="l" defTabSz="457200" rtl="0" eaLnBrk="1" fontAlgn="auto" latinLnBrk="0" hangingPunct="1">
                        <a:lnSpc>
                          <a:spcPct val="100000"/>
                        </a:lnSpc>
                        <a:spcBef>
                          <a:spcPts val="0"/>
                        </a:spcBef>
                        <a:spcAft>
                          <a:spcPts val="0"/>
                        </a:spcAft>
                        <a:buClrTx/>
                        <a:buSzTx/>
                        <a:buFont typeface="+mj-lt"/>
                        <a:buAutoNum type="arabicPeriod" startAt="4"/>
                        <a:tabLst/>
                        <a:defRPr/>
                      </a:pPr>
                      <a:endParaRPr lang="en-GB" sz="1600" kern="1200" dirty="0">
                        <a:solidFill>
                          <a:schemeClr val="dk1"/>
                        </a:solidFill>
                        <a:effectLst/>
                        <a:latin typeface="Times New Roman" panose="02020603050405020304" pitchFamily="18" charset="0"/>
                        <a:ea typeface="+mn-ea"/>
                        <a:cs typeface="Times New Roman" panose="02020603050405020304" pitchFamily="18" charset="0"/>
                      </a:endParaRPr>
                    </a:p>
                  </a:txBody>
                  <a:tcPr/>
                </a:tc>
                <a:tc>
                  <a:txBody>
                    <a:bodyPr/>
                    <a:lstStyle/>
                    <a:p>
                      <a:pPr marL="0" indent="0">
                        <a:buFont typeface="+mj-lt"/>
                        <a:buNone/>
                      </a:pPr>
                      <a:endParaRPr lang="en-US" dirty="0"/>
                    </a:p>
                  </a:txBody>
                  <a:tcPr/>
                </a:tc>
                <a:tc>
                  <a:txBody>
                    <a:bodyPr/>
                    <a:lstStyle/>
                    <a:p>
                      <a:pPr marL="342900" indent="-342900">
                        <a:buFont typeface="Arial" panose="020B0604020202020204" pitchFamily="34" charset="0"/>
                        <a:buChar char="•"/>
                      </a:pPr>
                      <a:endParaRPr lang="en-US" dirty="0"/>
                    </a:p>
                  </a:txBody>
                  <a:tcPr/>
                </a:tc>
                <a:extLst>
                  <a:ext uri="{0D108BD9-81ED-4DB2-BD59-A6C34878D82A}">
                    <a16:rowId xmlns:a16="http://schemas.microsoft.com/office/drawing/2014/main" val="1422782760"/>
                  </a:ext>
                </a:extLst>
              </a:tr>
            </a:tbl>
          </a:graphicData>
        </a:graphic>
      </p:graphicFrame>
    </p:spTree>
    <p:extLst>
      <p:ext uri="{BB962C8B-B14F-4D97-AF65-F5344CB8AC3E}">
        <p14:creationId xmlns:p14="http://schemas.microsoft.com/office/powerpoint/2010/main" val="3178123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59" y="281229"/>
            <a:ext cx="8827284" cy="782425"/>
          </a:xfrm>
        </p:spPr>
        <p:txBody>
          <a:bodyPr/>
          <a:lstStyle/>
          <a:p>
            <a:pPr algn="l"/>
            <a:r>
              <a:rPr lang="en-US" sz="3200" b="1" dirty="0">
                <a:solidFill>
                  <a:srgbClr val="008000"/>
                </a:solidFill>
                <a:latin typeface="Times New Roman" panose="02020603050405020304" pitchFamily="18" charset="0"/>
                <a:cs typeface="Times New Roman" panose="02020603050405020304" pitchFamily="18" charset="0"/>
              </a:rPr>
              <a:t>Research Gap</a:t>
            </a:r>
            <a:endParaRPr lang="en-US" b="1" dirty="0">
              <a:solidFill>
                <a:srgbClr val="008000"/>
              </a:solidFill>
              <a:latin typeface="Helvetica"/>
              <a:cs typeface="Helvetica"/>
            </a:endParaRPr>
          </a:p>
        </p:txBody>
      </p:sp>
      <p:sp>
        <p:nvSpPr>
          <p:cNvPr id="4" name="Content Placeholder 2"/>
          <p:cNvSpPr txBox="1">
            <a:spLocks/>
          </p:cNvSpPr>
          <p:nvPr/>
        </p:nvSpPr>
        <p:spPr>
          <a:xfrm>
            <a:off x="330591" y="1051562"/>
            <a:ext cx="8760252"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buFont typeface="Wingdings" charset="2"/>
              <a:buChar char="u"/>
            </a:pPr>
            <a:endParaRPr lang="en-US" sz="1400" dirty="0">
              <a:latin typeface="Times New Roman" panose="02020603050405020304" pitchFamily="18" charset="0"/>
              <a:cs typeface="Times New Roman" panose="02020603050405020304" pitchFamily="18" charset="0"/>
            </a:endParaRPr>
          </a:p>
          <a:p>
            <a:pPr>
              <a:lnSpc>
                <a:spcPct val="120000"/>
              </a:lnSpc>
              <a:spcBef>
                <a:spcPts val="0"/>
              </a:spcBef>
              <a:spcAft>
                <a:spcPts val="1800"/>
              </a:spcAft>
              <a:buFont typeface="Wingdings" charset="2"/>
              <a:buChar char="u"/>
            </a:pPr>
            <a:endParaRPr lang="en-US" sz="1400" dirty="0">
              <a:latin typeface="Times New Roman" panose="02020603050405020304" pitchFamily="18" charset="0"/>
              <a:cs typeface="Times New Roman" panose="02020603050405020304" pitchFamily="18" charset="0"/>
            </a:endParaRPr>
          </a:p>
          <a:p>
            <a:pPr>
              <a:lnSpc>
                <a:spcPct val="120000"/>
              </a:lnSpc>
              <a:spcBef>
                <a:spcPts val="0"/>
              </a:spcBef>
              <a:spcAft>
                <a:spcPts val="1800"/>
              </a:spcAft>
              <a:buFont typeface="Wingdings" charset="2"/>
              <a:buChar char="u"/>
            </a:pPr>
            <a:endParaRPr lang="en-US" sz="14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6</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00" u="sng" kern="100" dirty="0">
              <a:latin typeface="Times New Roman" panose="02020603050405020304" pitchFamily="18" charset="0"/>
              <a:ea typeface="Calibri" panose="020F0502020204030204" pitchFamily="34" charset="0"/>
              <a:cs typeface="Arial" panose="020B0604020202020204" pitchFamily="34" charset="0"/>
            </a:endParaRPr>
          </a:p>
          <a:p>
            <a:pPr marL="0" indent="0">
              <a:buNone/>
            </a:pPr>
            <a:endParaRPr lang="en-US" sz="2300" dirty="0"/>
          </a:p>
        </p:txBody>
      </p:sp>
      <p:sp>
        <p:nvSpPr>
          <p:cNvPr id="11" name="TextBox 10">
            <a:extLst>
              <a:ext uri="{FF2B5EF4-FFF2-40B4-BE49-F238E27FC236}">
                <a16:creationId xmlns:a16="http://schemas.microsoft.com/office/drawing/2014/main" id="{EE98A8F2-CA23-4BBA-446A-58ABB203668E}"/>
              </a:ext>
            </a:extLst>
          </p:cNvPr>
          <p:cNvSpPr txBox="1"/>
          <p:nvPr/>
        </p:nvSpPr>
        <p:spPr>
          <a:xfrm>
            <a:off x="-43664" y="1058026"/>
            <a:ext cx="9037686" cy="521873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Previous research on PWV estimation, analysis, and prediction has primarily focused on countries from various continents such as Iran, China, North America, Australia, Europe, and Alaska. Some studies have also been conducted in African countries like Ghana(</a:t>
            </a:r>
            <a:r>
              <a:rPr lang="en-US" sz="1600" kern="100" dirty="0">
                <a:solidFill>
                  <a:srgbClr val="000000"/>
                </a:solidFill>
                <a:latin typeface="Times New Roman" panose="02020603050405020304" pitchFamily="18" charset="0"/>
                <a:ea typeface="Calibri" panose="020F0502020204030204" pitchFamily="34" charset="0"/>
                <a:cs typeface="Arial" panose="020B0604020202020204" pitchFamily="34" charset="0"/>
              </a:rPr>
              <a:t>A. A. Acheampong et al., 2017)</a:t>
            </a:r>
            <a:r>
              <a:rPr lang="en-US" sz="1600" dirty="0">
                <a:latin typeface="Times New Roman" panose="02020603050405020304" pitchFamily="18" charset="0"/>
                <a:cs typeface="Times New Roman" panose="02020603050405020304" pitchFamily="18" charset="0"/>
              </a:rPr>
              <a:t>, Nigeria</a:t>
            </a:r>
            <a:r>
              <a:rPr lang="en-US" sz="1600" kern="100" dirty="0">
                <a:latin typeface="Times New Roman" panose="02020603050405020304" pitchFamily="18" charset="0"/>
                <a:ea typeface="Times New Roman" panose="02020603050405020304" pitchFamily="18" charset="0"/>
                <a:cs typeface="Arial" panose="020B0604020202020204" pitchFamily="34" charset="0"/>
              </a:rPr>
              <a:t>(Abimbola &amp; </a:t>
            </a:r>
            <a:r>
              <a:rPr lang="en-US" sz="1600" kern="100" dirty="0" err="1">
                <a:latin typeface="Times New Roman" panose="02020603050405020304" pitchFamily="18" charset="0"/>
                <a:ea typeface="Times New Roman" panose="02020603050405020304" pitchFamily="18" charset="0"/>
                <a:cs typeface="Arial" panose="020B0604020202020204" pitchFamily="34" charset="0"/>
              </a:rPr>
              <a:t>Falaiye</a:t>
            </a:r>
            <a:r>
              <a:rPr lang="en-US" sz="1600" kern="100" dirty="0">
                <a:latin typeface="Times New Roman" panose="02020603050405020304" pitchFamily="18" charset="0"/>
                <a:ea typeface="Times New Roman" panose="02020603050405020304" pitchFamily="18" charset="0"/>
                <a:cs typeface="Arial" panose="020B0604020202020204" pitchFamily="34" charset="0"/>
              </a:rPr>
              <a:t>, 2016)</a:t>
            </a:r>
            <a:r>
              <a:rPr lang="en-US" sz="1600" kern="1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 Mozambique, Angola, and Nigeria (</a:t>
            </a:r>
            <a:r>
              <a:rPr lang="en-US" sz="1600" kern="100" dirty="0">
                <a:solidFill>
                  <a:srgbClr val="222222"/>
                </a:solidFill>
                <a:latin typeface="Times New Roman" panose="02020603050405020304" pitchFamily="18" charset="0"/>
                <a:ea typeface="Calibri" panose="020F0502020204030204" pitchFamily="34" charset="0"/>
              </a:rPr>
              <a:t>Fernandes et al.</a:t>
            </a:r>
            <a:r>
              <a:rPr lang="en-US" sz="1600" kern="100" dirty="0">
                <a:latin typeface="Times New Roman" panose="02020603050405020304" pitchFamily="18" charset="0"/>
                <a:ea typeface="Calibri" panose="020F0502020204030204" pitchFamily="34" charset="0"/>
                <a:cs typeface="Arial" panose="020B0604020202020204" pitchFamily="34" charset="0"/>
              </a:rPr>
              <a:t>,2022), West Africa(</a:t>
            </a:r>
            <a:r>
              <a:rPr lang="en-US" sz="1600" kern="100" dirty="0">
                <a:latin typeface="Times New Roman" panose="02020603050405020304" pitchFamily="18" charset="0"/>
                <a:ea typeface="Times New Roman" panose="02020603050405020304" pitchFamily="18" charset="0"/>
                <a:cs typeface="Arial" panose="020B0604020202020204" pitchFamily="34" charset="0"/>
              </a:rPr>
              <a:t>(A. Acheampong &amp; Obeng, 2019).</a:t>
            </a:r>
            <a:r>
              <a:rPr lang="en-US" sz="1600" dirty="0">
                <a:latin typeface="Times New Roman" panose="02020603050405020304" pitchFamily="18" charset="0"/>
                <a:cs typeface="Times New Roman" panose="02020603050405020304" pitchFamily="18" charset="0"/>
              </a:rPr>
              <a:t>However, a comprehensive study covering the entire continent of Africa is lacking.</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 Researchers have employed various models, including Support Vector Regression, Random Forest, LS-SVR,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and Neural Networks, among others, to analyze and predict PWV patterns and trends</a:t>
            </a:r>
          </a:p>
          <a:p>
            <a:pPr marL="285750" indent="-285750">
              <a:lnSpc>
                <a:spcPct val="15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While Models such as  LS-SVR,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  NN have shown promising results in reviewed papers, the combination of them(LS-SVR, </a:t>
            </a:r>
            <a:r>
              <a:rPr lang="en-US" sz="1600" dirty="0" err="1">
                <a:latin typeface="Times New Roman" panose="02020603050405020304" pitchFamily="18" charset="0"/>
                <a:cs typeface="Times New Roman" panose="02020603050405020304" pitchFamily="18" charset="0"/>
              </a:rPr>
              <a:t>XGBoost</a:t>
            </a:r>
            <a:r>
              <a:rPr lang="en-US" sz="1600" dirty="0">
                <a:latin typeface="Times New Roman" panose="02020603050405020304" pitchFamily="18" charset="0"/>
                <a:cs typeface="Times New Roman" panose="02020603050405020304" pitchFamily="18" charset="0"/>
              </a:rPr>
              <a:t>),  and Neural Networks in an ensemble model for PWV assessment has not been extensively explored . Therefore, the current work purport to utilize these individual models as base models in ensemble models to predict PWV values in Africa</a:t>
            </a:r>
            <a:r>
              <a:rPr lang="en-GB" sz="1600" dirty="0">
                <a:latin typeface="Times New Roman" panose="02020603050405020304" pitchFamily="18" charset="0"/>
                <a:cs typeface="Times New Roman" panose="02020603050405020304" pitchFamily="18" charset="0"/>
              </a:rPr>
              <a:t> with an improvement in the volume of data used in training the model as recommended by most researchers.</a:t>
            </a:r>
          </a:p>
          <a:p>
            <a:pPr>
              <a:lnSpc>
                <a:spcPct val="150000"/>
              </a:lnSpc>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7611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263559" y="281229"/>
            <a:ext cx="8827284" cy="782425"/>
          </a:xfrm>
        </p:spPr>
        <p:txBody>
          <a:bodyPr/>
          <a:lstStyle/>
          <a:p>
            <a:pPr algn="l"/>
            <a:r>
              <a:rPr lang="en-US" sz="3200" b="1" dirty="0">
                <a:solidFill>
                  <a:srgbClr val="008000"/>
                </a:solidFill>
                <a:latin typeface="Times New Roman" panose="02020603050405020304" pitchFamily="18" charset="0"/>
                <a:cs typeface="Times New Roman" panose="02020603050405020304" pitchFamily="18" charset="0"/>
              </a:rPr>
              <a:t>Study Area</a:t>
            </a:r>
            <a:endParaRPr lang="en-US" b="1" dirty="0">
              <a:solidFill>
                <a:srgbClr val="008000"/>
              </a:solidFill>
              <a:latin typeface="Helvetica"/>
              <a:cs typeface="Helvetica"/>
            </a:endParaRPr>
          </a:p>
        </p:txBody>
      </p:sp>
      <p:sp>
        <p:nvSpPr>
          <p:cNvPr id="4" name="Content Placeholder 2"/>
          <p:cNvSpPr txBox="1">
            <a:spLocks/>
          </p:cNvSpPr>
          <p:nvPr/>
        </p:nvSpPr>
        <p:spPr>
          <a:xfrm>
            <a:off x="330591" y="1051562"/>
            <a:ext cx="8760252"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20000"/>
              </a:lnSpc>
              <a:spcBef>
                <a:spcPts val="0"/>
              </a:spcBef>
              <a:spcAft>
                <a:spcPts val="1800"/>
              </a:spcAft>
              <a:buFont typeface="Wingdings" charset="2"/>
              <a:buChar char="u"/>
            </a:pPr>
            <a:endParaRPr lang="en-US" sz="1400" dirty="0">
              <a:latin typeface="Times New Roman" panose="02020603050405020304" pitchFamily="18" charset="0"/>
              <a:cs typeface="Times New Roman" panose="02020603050405020304" pitchFamily="18" charset="0"/>
            </a:endParaRPr>
          </a:p>
          <a:p>
            <a:pPr>
              <a:lnSpc>
                <a:spcPct val="120000"/>
              </a:lnSpc>
              <a:spcBef>
                <a:spcPts val="0"/>
              </a:spcBef>
              <a:spcAft>
                <a:spcPts val="1800"/>
              </a:spcAft>
              <a:buFont typeface="Wingdings" charset="2"/>
              <a:buChar char="u"/>
            </a:pPr>
            <a:endParaRPr lang="en-US" sz="1400" dirty="0">
              <a:latin typeface="Times New Roman" panose="02020603050405020304" pitchFamily="18" charset="0"/>
              <a:cs typeface="Times New Roman" panose="02020603050405020304" pitchFamily="18" charset="0"/>
            </a:endParaRPr>
          </a:p>
          <a:p>
            <a:pPr>
              <a:lnSpc>
                <a:spcPct val="120000"/>
              </a:lnSpc>
              <a:spcBef>
                <a:spcPts val="0"/>
              </a:spcBef>
              <a:spcAft>
                <a:spcPts val="1800"/>
              </a:spcAft>
              <a:buFont typeface="Wingdings" charset="2"/>
              <a:buChar char="u"/>
            </a:pPr>
            <a:endParaRPr lang="en-US" sz="14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7</a:t>
            </a:fld>
            <a:endParaRPr lang="en-US"/>
          </a:p>
        </p:txBody>
      </p:sp>
      <p:sp>
        <p:nvSpPr>
          <p:cNvPr id="9" name="Content Placeholder 2"/>
          <p:cNvSpPr txBox="1">
            <a:spLocks/>
          </p:cNvSpPr>
          <p:nvPr/>
        </p:nvSpPr>
        <p:spPr>
          <a:xfrm>
            <a:off x="734636" y="1259799"/>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800" u="sng" kern="100" dirty="0">
              <a:latin typeface="Times New Roman" panose="02020603050405020304" pitchFamily="18" charset="0"/>
              <a:ea typeface="Calibri" panose="020F0502020204030204" pitchFamily="34" charset="0"/>
              <a:cs typeface="Arial" panose="020B0604020202020204" pitchFamily="34" charset="0"/>
            </a:endParaRPr>
          </a:p>
          <a:p>
            <a:endParaRPr lang="en-US" sz="2300" dirty="0"/>
          </a:p>
        </p:txBody>
      </p:sp>
      <p:pic>
        <p:nvPicPr>
          <p:cNvPr id="2" name="Picture 1">
            <a:extLst>
              <a:ext uri="{FF2B5EF4-FFF2-40B4-BE49-F238E27FC236}">
                <a16:creationId xmlns:a16="http://schemas.microsoft.com/office/drawing/2014/main" id="{92E8D47F-CDAC-11B2-0340-BEAD9BDE5E3F}"/>
              </a:ext>
            </a:extLst>
          </p:cNvPr>
          <p:cNvPicPr>
            <a:picLocks noChangeAspect="1"/>
          </p:cNvPicPr>
          <p:nvPr/>
        </p:nvPicPr>
        <p:blipFill>
          <a:blip r:embed="rId2"/>
          <a:stretch>
            <a:fillRect/>
          </a:stretch>
        </p:blipFill>
        <p:spPr>
          <a:xfrm>
            <a:off x="0" y="1005839"/>
            <a:ext cx="9144000" cy="4800599"/>
          </a:xfrm>
          <a:prstGeom prst="rect">
            <a:avLst/>
          </a:prstGeom>
        </p:spPr>
      </p:pic>
    </p:spTree>
    <p:extLst>
      <p:ext uri="{BB962C8B-B14F-4D97-AF65-F5344CB8AC3E}">
        <p14:creationId xmlns:p14="http://schemas.microsoft.com/office/powerpoint/2010/main" val="979124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81419" y="281229"/>
            <a:ext cx="8609424" cy="782425"/>
          </a:xfrm>
        </p:spPr>
        <p:txBody>
          <a:bodyPr/>
          <a:lstStyle/>
          <a:p>
            <a:pPr algn="l"/>
            <a:r>
              <a:rPr lang="en-US" sz="3200" b="1" dirty="0">
                <a:solidFill>
                  <a:srgbClr val="008000"/>
                </a:solidFill>
                <a:latin typeface="Times New Roman" panose="02020603050405020304" pitchFamily="18" charset="0"/>
                <a:cs typeface="Times New Roman" panose="02020603050405020304" pitchFamily="18" charset="0"/>
              </a:rPr>
              <a:t>Materials and Resources</a:t>
            </a:r>
            <a:endParaRPr lang="en-US" b="1" dirty="0">
              <a:solidFill>
                <a:srgbClr val="008000"/>
              </a:solidFill>
              <a:latin typeface="Helvetica"/>
              <a:cs typeface="Helvetica"/>
            </a:endParaRP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0"/>
              </a:spcBef>
              <a:spcAft>
                <a:spcPts val="1800"/>
              </a:spcAft>
              <a:buFont typeface="Wingdings" charset="2"/>
              <a:buChar char="u"/>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8</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p:txBody>
      </p:sp>
      <p:grpSp>
        <p:nvGrpSpPr>
          <p:cNvPr id="2" name="Group 1">
            <a:extLst>
              <a:ext uri="{FF2B5EF4-FFF2-40B4-BE49-F238E27FC236}">
                <a16:creationId xmlns:a16="http://schemas.microsoft.com/office/drawing/2014/main" id="{F73C63B2-879B-49DB-38F1-45BCDE4B69F1}"/>
              </a:ext>
            </a:extLst>
          </p:cNvPr>
          <p:cNvGrpSpPr/>
          <p:nvPr/>
        </p:nvGrpSpPr>
        <p:grpSpPr>
          <a:xfrm>
            <a:off x="537539" y="1769009"/>
            <a:ext cx="2428318" cy="559322"/>
            <a:chOff x="1862" y="730229"/>
            <a:chExt cx="2428318" cy="559322"/>
          </a:xfrm>
        </p:grpSpPr>
        <p:sp>
          <p:nvSpPr>
            <p:cNvPr id="18" name="Rectangle 17">
              <a:extLst>
                <a:ext uri="{FF2B5EF4-FFF2-40B4-BE49-F238E27FC236}">
                  <a16:creationId xmlns:a16="http://schemas.microsoft.com/office/drawing/2014/main" id="{7E13299F-721F-1276-D083-9292861BD2CB}"/>
                </a:ext>
              </a:extLst>
            </p:cNvPr>
            <p:cNvSpPr/>
            <p:nvPr/>
          </p:nvSpPr>
          <p:spPr>
            <a:xfrm>
              <a:off x="1862" y="730229"/>
              <a:ext cx="2428318" cy="5593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9" name="TextBox 18">
              <a:extLst>
                <a:ext uri="{FF2B5EF4-FFF2-40B4-BE49-F238E27FC236}">
                  <a16:creationId xmlns:a16="http://schemas.microsoft.com/office/drawing/2014/main" id="{FC98428A-CC04-A0B9-1D6D-02C23640F571}"/>
                </a:ext>
              </a:extLst>
            </p:cNvPr>
            <p:cNvSpPr txBox="1"/>
            <p:nvPr/>
          </p:nvSpPr>
          <p:spPr>
            <a:xfrm>
              <a:off x="1862" y="730229"/>
              <a:ext cx="2428318" cy="5593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algn="r" defTabSz="1422400">
                <a:lnSpc>
                  <a:spcPct val="90000"/>
                </a:lnSpc>
                <a:spcBef>
                  <a:spcPct val="0"/>
                </a:spcBef>
                <a:spcAft>
                  <a:spcPct val="35000"/>
                </a:spcAft>
              </a:pPr>
              <a:r>
                <a:rPr lang="en-US" sz="3200" dirty="0"/>
                <a:t>SOFTWARE</a:t>
              </a:r>
            </a:p>
          </p:txBody>
        </p:sp>
      </p:grpSp>
      <p:sp>
        <p:nvSpPr>
          <p:cNvPr id="5" name="Left Brace 4">
            <a:extLst>
              <a:ext uri="{FF2B5EF4-FFF2-40B4-BE49-F238E27FC236}">
                <a16:creationId xmlns:a16="http://schemas.microsoft.com/office/drawing/2014/main" id="{91CCFDB7-C94C-A3A2-7B3B-46C7F3E0EF8B}"/>
              </a:ext>
            </a:extLst>
          </p:cNvPr>
          <p:cNvSpPr/>
          <p:nvPr/>
        </p:nvSpPr>
        <p:spPr>
          <a:xfrm>
            <a:off x="2965857" y="858129"/>
            <a:ext cx="376040" cy="2109265"/>
          </a:xfrm>
          <a:prstGeom prst="leftBrace">
            <a:avLst>
              <a:gd name="adj1" fmla="val 35000"/>
              <a:gd name="adj2" fmla="val 50000"/>
            </a:avLst>
          </a:prstGeom>
        </p:spPr>
        <p:style>
          <a:lnRef idx="2">
            <a:schemeClr val="accent3">
              <a:shade val="60000"/>
              <a:hueOff val="0"/>
              <a:satOff val="0"/>
              <a:lumOff val="0"/>
              <a:alphaOff val="0"/>
            </a:schemeClr>
          </a:lnRef>
          <a:fillRef idx="0">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GB"/>
          </a:p>
        </p:txBody>
      </p:sp>
      <p:grpSp>
        <p:nvGrpSpPr>
          <p:cNvPr id="6" name="Group 5">
            <a:extLst>
              <a:ext uri="{FF2B5EF4-FFF2-40B4-BE49-F238E27FC236}">
                <a16:creationId xmlns:a16="http://schemas.microsoft.com/office/drawing/2014/main" id="{15177F75-119E-2331-1256-D05A3BD0C772}"/>
              </a:ext>
            </a:extLst>
          </p:cNvPr>
          <p:cNvGrpSpPr/>
          <p:nvPr/>
        </p:nvGrpSpPr>
        <p:grpSpPr>
          <a:xfrm>
            <a:off x="3492313" y="858129"/>
            <a:ext cx="5114148" cy="2109265"/>
            <a:chOff x="2956636" y="0"/>
            <a:chExt cx="5114148" cy="1928614"/>
          </a:xfrm>
        </p:grpSpPr>
        <p:sp>
          <p:nvSpPr>
            <p:cNvPr id="16" name="Rectangle 15">
              <a:extLst>
                <a:ext uri="{FF2B5EF4-FFF2-40B4-BE49-F238E27FC236}">
                  <a16:creationId xmlns:a16="http://schemas.microsoft.com/office/drawing/2014/main" id="{EF993AA5-FEE6-8C0F-2435-A6A6E6A56054}"/>
                </a:ext>
              </a:extLst>
            </p:cNvPr>
            <p:cNvSpPr/>
            <p:nvPr/>
          </p:nvSpPr>
          <p:spPr>
            <a:xfrm>
              <a:off x="2956636" y="0"/>
              <a:ext cx="5114148" cy="1928614"/>
            </a:xfrm>
            <a:prstGeom prst="rect">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7" name="TextBox 16">
              <a:extLst>
                <a:ext uri="{FF2B5EF4-FFF2-40B4-BE49-F238E27FC236}">
                  <a16:creationId xmlns:a16="http://schemas.microsoft.com/office/drawing/2014/main" id="{0490882D-86F9-36B8-5A22-D3C91F43B663}"/>
                </a:ext>
              </a:extLst>
            </p:cNvPr>
            <p:cNvSpPr txBox="1"/>
            <p:nvPr/>
          </p:nvSpPr>
          <p:spPr>
            <a:xfrm>
              <a:off x="2956636" y="0"/>
              <a:ext cx="5114148" cy="192861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2870" tIns="102870" rIns="102870" bIns="102870" numCol="1" spcCol="1270" anchor="ctr" anchorCtr="0">
              <a:noAutofit/>
            </a:bodyPr>
            <a:lstStyle/>
            <a:p>
              <a:pPr marL="228600" lvl="1" indent="-228600" defTabSz="1200150">
                <a:lnSpc>
                  <a:spcPct val="90000"/>
                </a:lnSpc>
                <a:spcBef>
                  <a:spcPct val="0"/>
                </a:spcBef>
                <a:spcAft>
                  <a:spcPct val="15000"/>
                </a:spcAft>
                <a:buChar char="•"/>
              </a:pPr>
              <a:r>
                <a:rPr lang="en-US" sz="2700" dirty="0"/>
                <a:t>Microsoft Office Suites</a:t>
              </a:r>
            </a:p>
            <a:p>
              <a:pPr marL="228600" lvl="1" indent="-228600" defTabSz="1200150">
                <a:lnSpc>
                  <a:spcPct val="90000"/>
                </a:lnSpc>
                <a:spcBef>
                  <a:spcPct val="0"/>
                </a:spcBef>
                <a:spcAft>
                  <a:spcPct val="15000"/>
                </a:spcAft>
                <a:buChar char="•"/>
              </a:pPr>
              <a:r>
                <a:rPr lang="en-US" sz="2700" dirty="0"/>
                <a:t>QGIS &amp; ARCGIS		</a:t>
              </a:r>
            </a:p>
            <a:p>
              <a:pPr marL="228600" lvl="1" indent="-228600" defTabSz="1200150">
                <a:lnSpc>
                  <a:spcPct val="90000"/>
                </a:lnSpc>
                <a:spcBef>
                  <a:spcPct val="0"/>
                </a:spcBef>
                <a:spcAft>
                  <a:spcPct val="15000"/>
                </a:spcAft>
                <a:buChar char="•"/>
              </a:pPr>
              <a:r>
                <a:rPr lang="en-US" sz="2700" dirty="0"/>
                <a:t>R and  RStudio</a:t>
              </a:r>
            </a:p>
            <a:p>
              <a:pPr marL="228600" lvl="1" indent="-228600" defTabSz="1200150">
                <a:lnSpc>
                  <a:spcPct val="90000"/>
                </a:lnSpc>
                <a:spcBef>
                  <a:spcPct val="0"/>
                </a:spcBef>
                <a:spcAft>
                  <a:spcPct val="15000"/>
                </a:spcAft>
                <a:buChar char="•"/>
              </a:pPr>
              <a:r>
                <a:rPr lang="en-US" sz="2700" dirty="0"/>
                <a:t>Python and </a:t>
              </a:r>
              <a:r>
                <a:rPr lang="en-US" sz="2700" dirty="0" err="1"/>
                <a:t>Jupyter</a:t>
              </a:r>
              <a:r>
                <a:rPr lang="en-US" sz="2700" dirty="0"/>
                <a:t> IDE</a:t>
              </a:r>
            </a:p>
            <a:p>
              <a:pPr marL="228600" lvl="1" indent="-228600" defTabSz="1200150">
                <a:lnSpc>
                  <a:spcPct val="90000"/>
                </a:lnSpc>
                <a:spcBef>
                  <a:spcPct val="0"/>
                </a:spcBef>
                <a:spcAft>
                  <a:spcPct val="15000"/>
                </a:spcAft>
                <a:buChar char="•"/>
              </a:pPr>
              <a:r>
                <a:rPr lang="en-US" sz="2700" dirty="0"/>
                <a:t>Power BI and Tableau</a:t>
              </a:r>
            </a:p>
          </p:txBody>
        </p:sp>
      </p:grpSp>
      <p:grpSp>
        <p:nvGrpSpPr>
          <p:cNvPr id="7" name="Group 6">
            <a:extLst>
              <a:ext uri="{FF2B5EF4-FFF2-40B4-BE49-F238E27FC236}">
                <a16:creationId xmlns:a16="http://schemas.microsoft.com/office/drawing/2014/main" id="{796D632A-7458-1371-8460-A10D1E144ABD}"/>
              </a:ext>
            </a:extLst>
          </p:cNvPr>
          <p:cNvGrpSpPr/>
          <p:nvPr/>
        </p:nvGrpSpPr>
        <p:grpSpPr>
          <a:xfrm>
            <a:off x="537539" y="4253253"/>
            <a:ext cx="2428318" cy="503018"/>
            <a:chOff x="1862" y="3214473"/>
            <a:chExt cx="2428318" cy="503018"/>
          </a:xfrm>
        </p:grpSpPr>
        <p:sp>
          <p:nvSpPr>
            <p:cNvPr id="14" name="Rectangle 13">
              <a:extLst>
                <a:ext uri="{FF2B5EF4-FFF2-40B4-BE49-F238E27FC236}">
                  <a16:creationId xmlns:a16="http://schemas.microsoft.com/office/drawing/2014/main" id="{37298837-B5DF-B12B-BD04-8CDBBD7DDB50}"/>
                </a:ext>
              </a:extLst>
            </p:cNvPr>
            <p:cNvSpPr/>
            <p:nvPr/>
          </p:nvSpPr>
          <p:spPr>
            <a:xfrm>
              <a:off x="1862" y="3214473"/>
              <a:ext cx="2428318" cy="503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5" name="TextBox 14">
              <a:extLst>
                <a:ext uri="{FF2B5EF4-FFF2-40B4-BE49-F238E27FC236}">
                  <a16:creationId xmlns:a16="http://schemas.microsoft.com/office/drawing/2014/main" id="{BAC16D28-632E-EE21-5848-9FA8510418E2}"/>
                </a:ext>
              </a:extLst>
            </p:cNvPr>
            <p:cNvSpPr txBox="1"/>
            <p:nvPr/>
          </p:nvSpPr>
          <p:spPr>
            <a:xfrm>
              <a:off x="1862" y="3214473"/>
              <a:ext cx="2428318" cy="503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algn="r" defTabSz="1422400">
                <a:lnSpc>
                  <a:spcPct val="90000"/>
                </a:lnSpc>
                <a:spcBef>
                  <a:spcPct val="0"/>
                </a:spcBef>
                <a:spcAft>
                  <a:spcPct val="35000"/>
                </a:spcAft>
              </a:pPr>
              <a:r>
                <a:rPr lang="en-US" sz="3200" dirty="0"/>
                <a:t>DATA USED</a:t>
              </a:r>
            </a:p>
          </p:txBody>
        </p:sp>
      </p:grpSp>
      <p:sp>
        <p:nvSpPr>
          <p:cNvPr id="10" name="Left Brace 9">
            <a:extLst>
              <a:ext uri="{FF2B5EF4-FFF2-40B4-BE49-F238E27FC236}">
                <a16:creationId xmlns:a16="http://schemas.microsoft.com/office/drawing/2014/main" id="{E308FC38-709F-DA84-620A-5F31B8A08EF3}"/>
              </a:ext>
            </a:extLst>
          </p:cNvPr>
          <p:cNvSpPr/>
          <p:nvPr/>
        </p:nvSpPr>
        <p:spPr>
          <a:xfrm>
            <a:off x="2965857" y="3223007"/>
            <a:ext cx="376040" cy="2596212"/>
          </a:xfrm>
          <a:prstGeom prst="leftBrace">
            <a:avLst>
              <a:gd name="adj1" fmla="val 35000"/>
              <a:gd name="adj2" fmla="val 50000"/>
            </a:avLst>
          </a:prstGeom>
        </p:spPr>
        <p:style>
          <a:lnRef idx="2">
            <a:schemeClr val="accent3">
              <a:shade val="60000"/>
              <a:hueOff val="0"/>
              <a:satOff val="0"/>
              <a:lumOff val="0"/>
              <a:alphaOff val="0"/>
            </a:schemeClr>
          </a:lnRef>
          <a:fillRef idx="0">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GB"/>
          </a:p>
        </p:txBody>
      </p:sp>
      <p:grpSp>
        <p:nvGrpSpPr>
          <p:cNvPr id="11" name="Group 10">
            <a:extLst>
              <a:ext uri="{FF2B5EF4-FFF2-40B4-BE49-F238E27FC236}">
                <a16:creationId xmlns:a16="http://schemas.microsoft.com/office/drawing/2014/main" id="{40A017C0-15FE-5CB7-3D4D-57D36CBD9FED}"/>
              </a:ext>
            </a:extLst>
          </p:cNvPr>
          <p:cNvGrpSpPr/>
          <p:nvPr/>
        </p:nvGrpSpPr>
        <p:grpSpPr>
          <a:xfrm>
            <a:off x="3492313" y="3235990"/>
            <a:ext cx="5114148" cy="2583231"/>
            <a:chOff x="2956636" y="2197208"/>
            <a:chExt cx="5114148" cy="2583231"/>
          </a:xfrm>
        </p:grpSpPr>
        <p:sp>
          <p:nvSpPr>
            <p:cNvPr id="12" name="Rectangle 11">
              <a:extLst>
                <a:ext uri="{FF2B5EF4-FFF2-40B4-BE49-F238E27FC236}">
                  <a16:creationId xmlns:a16="http://schemas.microsoft.com/office/drawing/2014/main" id="{3E9504CC-F592-A816-EBA5-4FE3CB5A6E1E}"/>
                </a:ext>
              </a:extLst>
            </p:cNvPr>
            <p:cNvSpPr/>
            <p:nvPr/>
          </p:nvSpPr>
          <p:spPr>
            <a:xfrm>
              <a:off x="2956636" y="2197208"/>
              <a:ext cx="5114148" cy="2583231"/>
            </a:xfrm>
            <a:prstGeom prst="rect">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TextBox 12">
              <a:extLst>
                <a:ext uri="{FF2B5EF4-FFF2-40B4-BE49-F238E27FC236}">
                  <a16:creationId xmlns:a16="http://schemas.microsoft.com/office/drawing/2014/main" id="{3E59F18B-4B34-7770-4C66-B0D90E8280AD}"/>
                </a:ext>
              </a:extLst>
            </p:cNvPr>
            <p:cNvSpPr txBox="1"/>
            <p:nvPr/>
          </p:nvSpPr>
          <p:spPr>
            <a:xfrm>
              <a:off x="2956636" y="2197208"/>
              <a:ext cx="5114148" cy="25832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2870" tIns="102870" rIns="102870" bIns="102870" numCol="1" spcCol="1270" anchor="ctr" anchorCtr="0">
              <a:noAutofit/>
            </a:bodyPr>
            <a:lstStyle/>
            <a:p>
              <a:pPr marL="228600" lvl="1" indent="-228600" defTabSz="1200150">
                <a:lnSpc>
                  <a:spcPct val="90000"/>
                </a:lnSpc>
                <a:spcBef>
                  <a:spcPct val="0"/>
                </a:spcBef>
                <a:spcAft>
                  <a:spcPct val="15000"/>
                </a:spcAft>
                <a:buChar char="•"/>
              </a:pPr>
              <a:r>
                <a:rPr lang="en-US" sz="2700" dirty="0"/>
                <a:t>8 years continuous GNSS Data </a:t>
              </a:r>
              <a:r>
                <a:rPr lang="en-US" altLang="en-US" sz="2700" dirty="0">
                  <a:cs typeface="Times New Roman" panose="02020603050405020304" pitchFamily="18" charset="0"/>
                </a:rPr>
                <a:t>from 31 IGS  of Africa</a:t>
              </a:r>
              <a:endParaRPr lang="en-US" sz="2700" dirty="0"/>
            </a:p>
            <a:p>
              <a:pPr marL="228600" lvl="1" indent="-228600" defTabSz="1200150">
                <a:lnSpc>
                  <a:spcPct val="90000"/>
                </a:lnSpc>
                <a:spcBef>
                  <a:spcPct val="0"/>
                </a:spcBef>
                <a:spcAft>
                  <a:spcPct val="15000"/>
                </a:spcAft>
                <a:buChar char="•"/>
              </a:pPr>
              <a:r>
                <a:rPr lang="en-US" sz="2700" dirty="0"/>
                <a:t>Numerical Weather Forecast data(ERA5)</a:t>
              </a:r>
            </a:p>
          </p:txBody>
        </p:sp>
      </p:grpSp>
    </p:spTree>
    <p:extLst>
      <p:ext uri="{BB962C8B-B14F-4D97-AF65-F5344CB8AC3E}">
        <p14:creationId xmlns:p14="http://schemas.microsoft.com/office/powerpoint/2010/main" val="1831965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481419" y="281229"/>
            <a:ext cx="8609424" cy="782425"/>
          </a:xfrm>
        </p:spPr>
        <p:txBody>
          <a:bodyPr/>
          <a:lstStyle/>
          <a:p>
            <a:pPr algn="l"/>
            <a:r>
              <a:rPr lang="en-US" sz="3200" b="1" dirty="0">
                <a:solidFill>
                  <a:srgbClr val="008000"/>
                </a:solidFill>
                <a:latin typeface="Times New Roman" panose="02020603050405020304" pitchFamily="18" charset="0"/>
                <a:cs typeface="Times New Roman" panose="02020603050405020304" pitchFamily="18" charset="0"/>
              </a:rPr>
              <a:t>Summary of Data Analysis</a:t>
            </a:r>
            <a:endParaRPr lang="en-US" b="1" dirty="0">
              <a:solidFill>
                <a:srgbClr val="008000"/>
              </a:solidFill>
              <a:latin typeface="Helvetica"/>
              <a:cs typeface="Helvetica"/>
            </a:endParaRPr>
          </a:p>
        </p:txBody>
      </p:sp>
      <p:sp>
        <p:nvSpPr>
          <p:cNvPr id="4" name="Content Placeholder 2"/>
          <p:cNvSpPr txBox="1">
            <a:spLocks/>
          </p:cNvSpPr>
          <p:nvPr/>
        </p:nvSpPr>
        <p:spPr>
          <a:xfrm>
            <a:off x="330591" y="1051562"/>
            <a:ext cx="8229600" cy="4800599"/>
          </a:xfrm>
          <a:prstGeom prst="rect">
            <a:avLst/>
          </a:prstGeom>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50000"/>
              </a:lnSpc>
              <a:spcBef>
                <a:spcPts val="0"/>
              </a:spcBef>
              <a:spcAft>
                <a:spcPts val="1800"/>
              </a:spcAft>
              <a:buFont typeface="Wingdings" charset="2"/>
              <a:buChar char="u"/>
            </a:pPr>
            <a:endParaRPr lang="en-US" sz="1800" dirty="0">
              <a:latin typeface="Times New Roman" panose="02020603050405020304" pitchFamily="18" charset="0"/>
              <a:cs typeface="Times New Roman" panose="02020603050405020304" pitchFamily="18" charset="0"/>
            </a:endParaRPr>
          </a:p>
          <a:p>
            <a:pPr marL="0" indent="0">
              <a:lnSpc>
                <a:spcPct val="150000"/>
              </a:lnSpc>
              <a:spcBef>
                <a:spcPts val="0"/>
              </a:spcBef>
              <a:spcAft>
                <a:spcPts val="1800"/>
              </a:spcAft>
              <a:buNone/>
            </a:pPr>
            <a:endParaRPr lang="en-US" sz="1800" dirty="0">
              <a:latin typeface="Times New Roman" panose="02020603050405020304" pitchFamily="18" charset="0"/>
              <a:cs typeface="Times New Roman" panose="02020603050405020304" pitchFamily="18" charset="0"/>
            </a:endParaRPr>
          </a:p>
        </p:txBody>
      </p:sp>
      <p:sp>
        <p:nvSpPr>
          <p:cNvPr id="8" name="Slide Number Placeholder 7"/>
          <p:cNvSpPr>
            <a:spLocks noGrp="1"/>
          </p:cNvSpPr>
          <p:nvPr>
            <p:ph type="sldNum" sz="quarter" idx="12"/>
          </p:nvPr>
        </p:nvSpPr>
        <p:spPr/>
        <p:txBody>
          <a:bodyPr/>
          <a:lstStyle/>
          <a:p>
            <a:fld id="{F4801FD5-11B4-DE43-ACA2-E85EEB9A6F9C}" type="slidenum">
              <a:rPr lang="en-US" smtClean="0"/>
              <a:t>9</a:t>
            </a:fld>
            <a:endParaRPr lang="en-US"/>
          </a:p>
        </p:txBody>
      </p:sp>
      <p:sp>
        <p:nvSpPr>
          <p:cNvPr id="9" name="Content Placeholder 2"/>
          <p:cNvSpPr txBox="1">
            <a:spLocks/>
          </p:cNvSpPr>
          <p:nvPr/>
        </p:nvSpPr>
        <p:spPr>
          <a:xfrm>
            <a:off x="263561" y="1007703"/>
            <a:ext cx="8423241" cy="4844456"/>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800" dirty="0"/>
          </a:p>
        </p:txBody>
      </p:sp>
      <p:grpSp>
        <p:nvGrpSpPr>
          <p:cNvPr id="2" name="Group 1">
            <a:extLst>
              <a:ext uri="{FF2B5EF4-FFF2-40B4-BE49-F238E27FC236}">
                <a16:creationId xmlns:a16="http://schemas.microsoft.com/office/drawing/2014/main" id="{F73C63B2-879B-49DB-38F1-45BCDE4B69F1}"/>
              </a:ext>
            </a:extLst>
          </p:cNvPr>
          <p:cNvGrpSpPr/>
          <p:nvPr/>
        </p:nvGrpSpPr>
        <p:grpSpPr>
          <a:xfrm>
            <a:off x="203982" y="1510467"/>
            <a:ext cx="2428318" cy="559322"/>
            <a:chOff x="1862" y="730229"/>
            <a:chExt cx="2428318" cy="559322"/>
          </a:xfrm>
        </p:grpSpPr>
        <p:sp>
          <p:nvSpPr>
            <p:cNvPr id="18" name="Rectangle 17">
              <a:extLst>
                <a:ext uri="{FF2B5EF4-FFF2-40B4-BE49-F238E27FC236}">
                  <a16:creationId xmlns:a16="http://schemas.microsoft.com/office/drawing/2014/main" id="{7E13299F-721F-1276-D083-9292861BD2CB}"/>
                </a:ext>
              </a:extLst>
            </p:cNvPr>
            <p:cNvSpPr/>
            <p:nvPr/>
          </p:nvSpPr>
          <p:spPr>
            <a:xfrm>
              <a:off x="1862" y="730229"/>
              <a:ext cx="2428318" cy="559322"/>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9" name="TextBox 18">
              <a:extLst>
                <a:ext uri="{FF2B5EF4-FFF2-40B4-BE49-F238E27FC236}">
                  <a16:creationId xmlns:a16="http://schemas.microsoft.com/office/drawing/2014/main" id="{FC98428A-CC04-A0B9-1D6D-02C23640F571}"/>
                </a:ext>
              </a:extLst>
            </p:cNvPr>
            <p:cNvSpPr txBox="1"/>
            <p:nvPr/>
          </p:nvSpPr>
          <p:spPr>
            <a:xfrm>
              <a:off x="1862" y="730229"/>
              <a:ext cx="2428318" cy="55932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algn="r" defTabSz="1422400">
                <a:lnSpc>
                  <a:spcPct val="90000"/>
                </a:lnSpc>
                <a:spcBef>
                  <a:spcPct val="0"/>
                </a:spcBef>
                <a:spcAft>
                  <a:spcPct val="35000"/>
                </a:spcAft>
              </a:pPr>
              <a:r>
                <a:rPr lang="en-US" sz="3200" dirty="0"/>
                <a:t>Prediction </a:t>
              </a:r>
            </a:p>
          </p:txBody>
        </p:sp>
      </p:grpSp>
      <p:sp>
        <p:nvSpPr>
          <p:cNvPr id="5" name="Left Brace 4">
            <a:extLst>
              <a:ext uri="{FF2B5EF4-FFF2-40B4-BE49-F238E27FC236}">
                <a16:creationId xmlns:a16="http://schemas.microsoft.com/office/drawing/2014/main" id="{91CCFDB7-C94C-A3A2-7B3B-46C7F3E0EF8B}"/>
              </a:ext>
            </a:extLst>
          </p:cNvPr>
          <p:cNvSpPr/>
          <p:nvPr/>
        </p:nvSpPr>
        <p:spPr>
          <a:xfrm>
            <a:off x="2506998" y="1074411"/>
            <a:ext cx="376040" cy="1289551"/>
          </a:xfrm>
          <a:prstGeom prst="leftBrace">
            <a:avLst>
              <a:gd name="adj1" fmla="val 35000"/>
              <a:gd name="adj2" fmla="val 56531"/>
            </a:avLst>
          </a:prstGeom>
        </p:spPr>
        <p:style>
          <a:lnRef idx="2">
            <a:schemeClr val="accent3">
              <a:shade val="60000"/>
              <a:hueOff val="0"/>
              <a:satOff val="0"/>
              <a:lumOff val="0"/>
              <a:alphaOff val="0"/>
            </a:schemeClr>
          </a:lnRef>
          <a:fillRef idx="0">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GB"/>
          </a:p>
        </p:txBody>
      </p:sp>
      <p:grpSp>
        <p:nvGrpSpPr>
          <p:cNvPr id="6" name="Group 5">
            <a:extLst>
              <a:ext uri="{FF2B5EF4-FFF2-40B4-BE49-F238E27FC236}">
                <a16:creationId xmlns:a16="http://schemas.microsoft.com/office/drawing/2014/main" id="{15177F75-119E-2331-1256-D05A3BD0C772}"/>
              </a:ext>
            </a:extLst>
          </p:cNvPr>
          <p:cNvGrpSpPr/>
          <p:nvPr/>
        </p:nvGrpSpPr>
        <p:grpSpPr>
          <a:xfrm>
            <a:off x="2965860" y="1038781"/>
            <a:ext cx="5914583" cy="1398312"/>
            <a:chOff x="2956636" y="0"/>
            <a:chExt cx="5114148" cy="1693017"/>
          </a:xfrm>
        </p:grpSpPr>
        <p:sp>
          <p:nvSpPr>
            <p:cNvPr id="16" name="Rectangle 15">
              <a:extLst>
                <a:ext uri="{FF2B5EF4-FFF2-40B4-BE49-F238E27FC236}">
                  <a16:creationId xmlns:a16="http://schemas.microsoft.com/office/drawing/2014/main" id="{EF993AA5-FEE6-8C0F-2435-A6A6E6A56054}"/>
                </a:ext>
              </a:extLst>
            </p:cNvPr>
            <p:cNvSpPr/>
            <p:nvPr/>
          </p:nvSpPr>
          <p:spPr>
            <a:xfrm>
              <a:off x="2956636" y="0"/>
              <a:ext cx="5114148" cy="1693017"/>
            </a:xfrm>
            <a:prstGeom prst="rect">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7" name="TextBox 16">
              <a:extLst>
                <a:ext uri="{FF2B5EF4-FFF2-40B4-BE49-F238E27FC236}">
                  <a16:creationId xmlns:a16="http://schemas.microsoft.com/office/drawing/2014/main" id="{0490882D-86F9-36B8-5A22-D3C91F43B663}"/>
                </a:ext>
              </a:extLst>
            </p:cNvPr>
            <p:cNvSpPr txBox="1"/>
            <p:nvPr/>
          </p:nvSpPr>
          <p:spPr>
            <a:xfrm>
              <a:off x="2956636" y="0"/>
              <a:ext cx="5114148" cy="128955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2870" tIns="102870" rIns="102870" bIns="102870" numCol="1" spcCol="1270" anchor="ctr" anchorCtr="0">
              <a:noAutofit/>
            </a:bodyPr>
            <a:lstStyle/>
            <a:p>
              <a:pPr marL="228600" lvl="1" indent="-228600" defTabSz="1200150">
                <a:lnSpc>
                  <a:spcPct val="90000"/>
                </a:lnSpc>
                <a:spcBef>
                  <a:spcPct val="0"/>
                </a:spcBef>
                <a:spcAft>
                  <a:spcPct val="15000"/>
                </a:spcAft>
                <a:buChar char="•"/>
              </a:pPr>
              <a:endParaRPr lang="en-US" sz="2700" dirty="0"/>
            </a:p>
            <a:p>
              <a:pPr marL="228600" lvl="1" indent="-228600" defTabSz="1200150">
                <a:lnSpc>
                  <a:spcPct val="90000"/>
                </a:lnSpc>
                <a:spcBef>
                  <a:spcPct val="0"/>
                </a:spcBef>
                <a:spcAft>
                  <a:spcPct val="15000"/>
                </a:spcAft>
                <a:buChar char="•"/>
              </a:pPr>
              <a:r>
                <a:rPr lang="en-US" sz="2700" dirty="0"/>
                <a:t>Time Series Modelling- AR, MA and SARIMA AND ARIMA</a:t>
              </a:r>
            </a:p>
            <a:p>
              <a:pPr marL="228600" lvl="1" indent="-228600" defTabSz="1200150">
                <a:lnSpc>
                  <a:spcPct val="90000"/>
                </a:lnSpc>
                <a:spcBef>
                  <a:spcPct val="0"/>
                </a:spcBef>
                <a:spcAft>
                  <a:spcPct val="15000"/>
                </a:spcAft>
                <a:buChar char="•"/>
              </a:pPr>
              <a:r>
                <a:rPr lang="en-US" sz="2700" dirty="0"/>
                <a:t>Stacked Ensemble Modelling</a:t>
              </a:r>
            </a:p>
          </p:txBody>
        </p:sp>
      </p:grpSp>
      <p:grpSp>
        <p:nvGrpSpPr>
          <p:cNvPr id="7" name="Group 6">
            <a:extLst>
              <a:ext uri="{FF2B5EF4-FFF2-40B4-BE49-F238E27FC236}">
                <a16:creationId xmlns:a16="http://schemas.microsoft.com/office/drawing/2014/main" id="{796D632A-7458-1371-8460-A10D1E144ABD}"/>
              </a:ext>
            </a:extLst>
          </p:cNvPr>
          <p:cNvGrpSpPr/>
          <p:nvPr/>
        </p:nvGrpSpPr>
        <p:grpSpPr>
          <a:xfrm>
            <a:off x="-244562" y="3022174"/>
            <a:ext cx="3174441" cy="1728190"/>
            <a:chOff x="-256201" y="1989301"/>
            <a:chExt cx="2765329" cy="1728190"/>
          </a:xfrm>
        </p:grpSpPr>
        <p:sp>
          <p:nvSpPr>
            <p:cNvPr id="14" name="Rectangle 13">
              <a:extLst>
                <a:ext uri="{FF2B5EF4-FFF2-40B4-BE49-F238E27FC236}">
                  <a16:creationId xmlns:a16="http://schemas.microsoft.com/office/drawing/2014/main" id="{37298837-B5DF-B12B-BD04-8CDBBD7DDB50}"/>
                </a:ext>
              </a:extLst>
            </p:cNvPr>
            <p:cNvSpPr/>
            <p:nvPr/>
          </p:nvSpPr>
          <p:spPr>
            <a:xfrm>
              <a:off x="1862" y="3214473"/>
              <a:ext cx="2428318" cy="503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15" name="TextBox 14">
              <a:extLst>
                <a:ext uri="{FF2B5EF4-FFF2-40B4-BE49-F238E27FC236}">
                  <a16:creationId xmlns:a16="http://schemas.microsoft.com/office/drawing/2014/main" id="{BAC16D28-632E-EE21-5848-9FA8510418E2}"/>
                </a:ext>
              </a:extLst>
            </p:cNvPr>
            <p:cNvSpPr txBox="1"/>
            <p:nvPr/>
          </p:nvSpPr>
          <p:spPr>
            <a:xfrm>
              <a:off x="-256201" y="1989301"/>
              <a:ext cx="2765329" cy="503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algn="ctr" defTabSz="1422400">
                <a:lnSpc>
                  <a:spcPct val="90000"/>
                </a:lnSpc>
                <a:spcBef>
                  <a:spcPct val="0"/>
                </a:spcBef>
                <a:spcAft>
                  <a:spcPct val="35000"/>
                </a:spcAft>
              </a:pPr>
              <a:r>
                <a:rPr lang="en-US" sz="3200" dirty="0"/>
                <a:t>Time Series Analysis</a:t>
              </a:r>
            </a:p>
          </p:txBody>
        </p:sp>
      </p:grpSp>
      <p:sp>
        <p:nvSpPr>
          <p:cNvPr id="10" name="Left Brace 9">
            <a:extLst>
              <a:ext uri="{FF2B5EF4-FFF2-40B4-BE49-F238E27FC236}">
                <a16:creationId xmlns:a16="http://schemas.microsoft.com/office/drawing/2014/main" id="{E308FC38-709F-DA84-620A-5F31B8A08EF3}"/>
              </a:ext>
            </a:extLst>
          </p:cNvPr>
          <p:cNvSpPr/>
          <p:nvPr/>
        </p:nvSpPr>
        <p:spPr>
          <a:xfrm>
            <a:off x="2537357" y="2609450"/>
            <a:ext cx="376040" cy="1725207"/>
          </a:xfrm>
          <a:prstGeom prst="leftBrace">
            <a:avLst>
              <a:gd name="adj1" fmla="val 35000"/>
              <a:gd name="adj2" fmla="val 50000"/>
            </a:avLst>
          </a:prstGeom>
        </p:spPr>
        <p:style>
          <a:lnRef idx="2">
            <a:schemeClr val="accent3">
              <a:shade val="60000"/>
              <a:hueOff val="0"/>
              <a:satOff val="0"/>
              <a:lumOff val="0"/>
              <a:alphaOff val="0"/>
            </a:schemeClr>
          </a:lnRef>
          <a:fillRef idx="0">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GB"/>
          </a:p>
        </p:txBody>
      </p:sp>
      <p:grpSp>
        <p:nvGrpSpPr>
          <p:cNvPr id="11" name="Group 10">
            <a:extLst>
              <a:ext uri="{FF2B5EF4-FFF2-40B4-BE49-F238E27FC236}">
                <a16:creationId xmlns:a16="http://schemas.microsoft.com/office/drawing/2014/main" id="{40A017C0-15FE-5CB7-3D4D-57D36CBD9FED}"/>
              </a:ext>
            </a:extLst>
          </p:cNvPr>
          <p:cNvGrpSpPr/>
          <p:nvPr/>
        </p:nvGrpSpPr>
        <p:grpSpPr>
          <a:xfrm>
            <a:off x="2965858" y="2609450"/>
            <a:ext cx="5953288" cy="1725207"/>
            <a:chOff x="2956636" y="2197208"/>
            <a:chExt cx="5114148" cy="2583231"/>
          </a:xfrm>
        </p:grpSpPr>
        <p:sp>
          <p:nvSpPr>
            <p:cNvPr id="12" name="Rectangle 11">
              <a:extLst>
                <a:ext uri="{FF2B5EF4-FFF2-40B4-BE49-F238E27FC236}">
                  <a16:creationId xmlns:a16="http://schemas.microsoft.com/office/drawing/2014/main" id="{3E9504CC-F592-A816-EBA5-4FE3CB5A6E1E}"/>
                </a:ext>
              </a:extLst>
            </p:cNvPr>
            <p:cNvSpPr/>
            <p:nvPr/>
          </p:nvSpPr>
          <p:spPr>
            <a:xfrm>
              <a:off x="2956636" y="2197208"/>
              <a:ext cx="5114148" cy="2583231"/>
            </a:xfrm>
            <a:prstGeom prst="rect">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13" name="TextBox 12">
              <a:extLst>
                <a:ext uri="{FF2B5EF4-FFF2-40B4-BE49-F238E27FC236}">
                  <a16:creationId xmlns:a16="http://schemas.microsoft.com/office/drawing/2014/main" id="{3E59F18B-4B34-7770-4C66-B0D90E8280AD}"/>
                </a:ext>
              </a:extLst>
            </p:cNvPr>
            <p:cNvSpPr txBox="1"/>
            <p:nvPr/>
          </p:nvSpPr>
          <p:spPr>
            <a:xfrm>
              <a:off x="2956636" y="2197208"/>
              <a:ext cx="5114148" cy="21610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2870" tIns="102870" rIns="102870" bIns="102870" numCol="1" spcCol="1270" anchor="ctr" anchorCtr="0">
              <a:noAutofit/>
            </a:bodyPr>
            <a:lstStyle/>
            <a:p>
              <a:pPr marL="228600" lvl="1" indent="-228600" defTabSz="1200150">
                <a:lnSpc>
                  <a:spcPct val="90000"/>
                </a:lnSpc>
                <a:spcBef>
                  <a:spcPct val="0"/>
                </a:spcBef>
                <a:spcAft>
                  <a:spcPct val="15000"/>
                </a:spcAft>
                <a:buChar char="•"/>
              </a:pPr>
              <a:endParaRPr lang="en-US" sz="2700" dirty="0"/>
            </a:p>
            <a:p>
              <a:pPr marL="228600" lvl="1" indent="-228600" defTabSz="1200150">
                <a:lnSpc>
                  <a:spcPct val="90000"/>
                </a:lnSpc>
                <a:spcBef>
                  <a:spcPct val="0"/>
                </a:spcBef>
                <a:spcAft>
                  <a:spcPct val="15000"/>
                </a:spcAft>
                <a:buChar char="•"/>
              </a:pPr>
              <a:r>
                <a:rPr lang="en-US" sz="2700" dirty="0"/>
                <a:t>Seasonal Analysis and Trend Analysis</a:t>
              </a:r>
            </a:p>
            <a:p>
              <a:pPr marL="228600" lvl="1" indent="-228600" defTabSz="1200150">
                <a:lnSpc>
                  <a:spcPct val="90000"/>
                </a:lnSpc>
                <a:spcBef>
                  <a:spcPct val="0"/>
                </a:spcBef>
                <a:spcAft>
                  <a:spcPct val="15000"/>
                </a:spcAft>
                <a:buChar char="•"/>
              </a:pPr>
              <a:r>
                <a:rPr lang="en-US" sz="2700" dirty="0"/>
                <a:t>Mann Kendall Analysis Trend</a:t>
              </a:r>
            </a:p>
            <a:p>
              <a:pPr marL="228600" lvl="1" indent="-228600" defTabSz="1200150">
                <a:lnSpc>
                  <a:spcPct val="90000"/>
                </a:lnSpc>
                <a:spcBef>
                  <a:spcPct val="0"/>
                </a:spcBef>
                <a:spcAft>
                  <a:spcPct val="15000"/>
                </a:spcAft>
                <a:buChar char="•"/>
              </a:pPr>
              <a:r>
                <a:rPr lang="en-US" sz="2700" dirty="0"/>
                <a:t>Stationarity Analysis.</a:t>
              </a:r>
            </a:p>
          </p:txBody>
        </p:sp>
      </p:grpSp>
      <p:grpSp>
        <p:nvGrpSpPr>
          <p:cNvPr id="27" name="Group 26">
            <a:extLst>
              <a:ext uri="{FF2B5EF4-FFF2-40B4-BE49-F238E27FC236}">
                <a16:creationId xmlns:a16="http://schemas.microsoft.com/office/drawing/2014/main" id="{84EA2409-E4B2-3CF2-3408-78DBD84F7497}"/>
              </a:ext>
            </a:extLst>
          </p:cNvPr>
          <p:cNvGrpSpPr/>
          <p:nvPr/>
        </p:nvGrpSpPr>
        <p:grpSpPr>
          <a:xfrm>
            <a:off x="-291402" y="4750364"/>
            <a:ext cx="3083813" cy="1728190"/>
            <a:chOff x="-256201" y="1989301"/>
            <a:chExt cx="2686381" cy="1728190"/>
          </a:xfrm>
        </p:grpSpPr>
        <p:sp>
          <p:nvSpPr>
            <p:cNvPr id="28" name="Rectangle 27">
              <a:extLst>
                <a:ext uri="{FF2B5EF4-FFF2-40B4-BE49-F238E27FC236}">
                  <a16:creationId xmlns:a16="http://schemas.microsoft.com/office/drawing/2014/main" id="{50556E49-E226-11EA-FB84-F2E23173C226}"/>
                </a:ext>
              </a:extLst>
            </p:cNvPr>
            <p:cNvSpPr/>
            <p:nvPr/>
          </p:nvSpPr>
          <p:spPr>
            <a:xfrm>
              <a:off x="1862" y="3214473"/>
              <a:ext cx="2428318" cy="5030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GB"/>
            </a:p>
          </p:txBody>
        </p:sp>
        <p:sp>
          <p:nvSpPr>
            <p:cNvPr id="29" name="TextBox 28">
              <a:extLst>
                <a:ext uri="{FF2B5EF4-FFF2-40B4-BE49-F238E27FC236}">
                  <a16:creationId xmlns:a16="http://schemas.microsoft.com/office/drawing/2014/main" id="{6C6176D4-29BF-06F6-9065-BD01DEA59C28}"/>
                </a:ext>
              </a:extLst>
            </p:cNvPr>
            <p:cNvSpPr txBox="1"/>
            <p:nvPr/>
          </p:nvSpPr>
          <p:spPr>
            <a:xfrm>
              <a:off x="-256201" y="1989301"/>
              <a:ext cx="2627986" cy="5030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27584" tIns="81280" rIns="227584" bIns="81280" numCol="1" spcCol="1270" anchor="ctr" anchorCtr="0">
              <a:noAutofit/>
            </a:bodyPr>
            <a:lstStyle/>
            <a:p>
              <a:pPr algn="ctr" defTabSz="1422400">
                <a:lnSpc>
                  <a:spcPct val="90000"/>
                </a:lnSpc>
                <a:spcBef>
                  <a:spcPct val="0"/>
                </a:spcBef>
                <a:spcAft>
                  <a:spcPct val="35000"/>
                </a:spcAft>
              </a:pPr>
              <a:r>
                <a:rPr lang="en-US" sz="3200" dirty="0"/>
                <a:t>Spatial </a:t>
              </a:r>
              <a:r>
                <a:rPr lang="en-US" sz="3200" dirty="0">
                  <a:latin typeface="Times New Roman" panose="02020603050405020304" pitchFamily="18" charset="0"/>
                  <a:cs typeface="Times New Roman" panose="02020603050405020304" pitchFamily="18" charset="0"/>
                </a:rPr>
                <a:t>Analysis</a:t>
              </a:r>
            </a:p>
          </p:txBody>
        </p:sp>
      </p:grpSp>
      <p:sp>
        <p:nvSpPr>
          <p:cNvPr id="30" name="Left Brace 29">
            <a:extLst>
              <a:ext uri="{FF2B5EF4-FFF2-40B4-BE49-F238E27FC236}">
                <a16:creationId xmlns:a16="http://schemas.microsoft.com/office/drawing/2014/main" id="{35C5EA7D-D5E3-9044-0DB1-7C041FCC2846}"/>
              </a:ext>
            </a:extLst>
          </p:cNvPr>
          <p:cNvSpPr/>
          <p:nvPr/>
        </p:nvSpPr>
        <p:spPr>
          <a:xfrm>
            <a:off x="2471018" y="4458034"/>
            <a:ext cx="376040" cy="1341490"/>
          </a:xfrm>
          <a:prstGeom prst="leftBrace">
            <a:avLst>
              <a:gd name="adj1" fmla="val 35000"/>
              <a:gd name="adj2" fmla="val 50000"/>
            </a:avLst>
          </a:prstGeom>
        </p:spPr>
        <p:style>
          <a:lnRef idx="2">
            <a:schemeClr val="accent3">
              <a:shade val="60000"/>
              <a:hueOff val="0"/>
              <a:satOff val="0"/>
              <a:lumOff val="0"/>
              <a:alphaOff val="0"/>
            </a:schemeClr>
          </a:lnRef>
          <a:fillRef idx="0">
            <a:schemeClr val="accent3">
              <a:hueOff val="0"/>
              <a:satOff val="0"/>
              <a:lumOff val="0"/>
              <a:alphaOff val="0"/>
            </a:schemeClr>
          </a:fillRef>
          <a:effectRef idx="0">
            <a:schemeClr val="accent3">
              <a:hueOff val="0"/>
              <a:satOff val="0"/>
              <a:lumOff val="0"/>
              <a:alphaOff val="0"/>
            </a:schemeClr>
          </a:effectRef>
          <a:fontRef idx="minor">
            <a:schemeClr val="tx1">
              <a:hueOff val="0"/>
              <a:satOff val="0"/>
              <a:lumOff val="0"/>
              <a:alphaOff val="0"/>
            </a:schemeClr>
          </a:fontRef>
        </p:style>
        <p:txBody>
          <a:bodyPr/>
          <a:lstStyle/>
          <a:p>
            <a:endParaRPr lang="en-GB"/>
          </a:p>
        </p:txBody>
      </p:sp>
      <p:grpSp>
        <p:nvGrpSpPr>
          <p:cNvPr id="31" name="Group 30">
            <a:extLst>
              <a:ext uri="{FF2B5EF4-FFF2-40B4-BE49-F238E27FC236}">
                <a16:creationId xmlns:a16="http://schemas.microsoft.com/office/drawing/2014/main" id="{418DC3E0-95EF-BE76-044C-5E2B9940189A}"/>
              </a:ext>
            </a:extLst>
          </p:cNvPr>
          <p:cNvGrpSpPr/>
          <p:nvPr/>
        </p:nvGrpSpPr>
        <p:grpSpPr>
          <a:xfrm>
            <a:off x="2965858" y="4458034"/>
            <a:ext cx="5953288" cy="1398312"/>
            <a:chOff x="2956636" y="2197208"/>
            <a:chExt cx="5114148" cy="2583231"/>
          </a:xfrm>
        </p:grpSpPr>
        <p:sp>
          <p:nvSpPr>
            <p:cNvPr id="32" name="Rectangle 31">
              <a:extLst>
                <a:ext uri="{FF2B5EF4-FFF2-40B4-BE49-F238E27FC236}">
                  <a16:creationId xmlns:a16="http://schemas.microsoft.com/office/drawing/2014/main" id="{0A0CAE2C-4511-D113-6CA7-AB4C72B3ADDB}"/>
                </a:ext>
              </a:extLst>
            </p:cNvPr>
            <p:cNvSpPr/>
            <p:nvPr/>
          </p:nvSpPr>
          <p:spPr>
            <a:xfrm>
              <a:off x="2956636" y="2197208"/>
              <a:ext cx="5114148" cy="2583231"/>
            </a:xfrm>
            <a:prstGeom prst="rect">
              <a:avLst/>
            </a:prstGeom>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GB"/>
            </a:p>
          </p:txBody>
        </p:sp>
        <p:sp>
          <p:nvSpPr>
            <p:cNvPr id="33" name="TextBox 32">
              <a:extLst>
                <a:ext uri="{FF2B5EF4-FFF2-40B4-BE49-F238E27FC236}">
                  <a16:creationId xmlns:a16="http://schemas.microsoft.com/office/drawing/2014/main" id="{14F2EB0D-B2E7-2046-F7AC-B788CF3CA2FA}"/>
                </a:ext>
              </a:extLst>
            </p:cNvPr>
            <p:cNvSpPr txBox="1"/>
            <p:nvPr/>
          </p:nvSpPr>
          <p:spPr>
            <a:xfrm>
              <a:off x="2956636" y="2197208"/>
              <a:ext cx="5114148" cy="216106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2870" tIns="102870" rIns="102870" bIns="102870" numCol="1" spcCol="1270" anchor="ctr" anchorCtr="0">
              <a:noAutofit/>
            </a:bodyPr>
            <a:lstStyle/>
            <a:p>
              <a:pPr marL="228600" lvl="1" indent="-228600" defTabSz="1200150">
                <a:lnSpc>
                  <a:spcPct val="90000"/>
                </a:lnSpc>
                <a:spcBef>
                  <a:spcPct val="0"/>
                </a:spcBef>
                <a:spcAft>
                  <a:spcPct val="15000"/>
                </a:spcAft>
                <a:buChar char="•"/>
              </a:pPr>
              <a:endParaRPr lang="en-US" sz="2700" dirty="0"/>
            </a:p>
            <a:p>
              <a:pPr marL="228600" lvl="1" indent="-228600" defTabSz="1200150">
                <a:lnSpc>
                  <a:spcPct val="90000"/>
                </a:lnSpc>
                <a:spcBef>
                  <a:spcPct val="0"/>
                </a:spcBef>
                <a:spcAft>
                  <a:spcPct val="15000"/>
                </a:spcAft>
                <a:buChar char="•"/>
              </a:pPr>
              <a:r>
                <a:rPr lang="en-US" sz="2700" dirty="0"/>
                <a:t>Entropy Analysis.</a:t>
              </a:r>
            </a:p>
            <a:p>
              <a:pPr marL="228600" lvl="1" indent="-228600" defTabSz="1200150">
                <a:lnSpc>
                  <a:spcPct val="90000"/>
                </a:lnSpc>
                <a:spcBef>
                  <a:spcPct val="0"/>
                </a:spcBef>
                <a:spcAft>
                  <a:spcPct val="15000"/>
                </a:spcAft>
                <a:buChar char="•"/>
              </a:pPr>
              <a:r>
                <a:rPr lang="en-US" sz="2700" dirty="0"/>
                <a:t>Clustering- Classification</a:t>
              </a:r>
            </a:p>
            <a:p>
              <a:pPr marL="228600" lvl="1" indent="-228600" defTabSz="1200150">
                <a:lnSpc>
                  <a:spcPct val="90000"/>
                </a:lnSpc>
                <a:spcBef>
                  <a:spcPct val="0"/>
                </a:spcBef>
                <a:spcAft>
                  <a:spcPct val="15000"/>
                </a:spcAft>
                <a:buChar char="•"/>
              </a:pPr>
              <a:r>
                <a:rPr lang="en-US" sz="2700" dirty="0"/>
                <a:t>Spatial Variability</a:t>
              </a:r>
            </a:p>
          </p:txBody>
        </p:sp>
      </p:grpSp>
    </p:spTree>
    <p:extLst>
      <p:ext uri="{BB962C8B-B14F-4D97-AF65-F5344CB8AC3E}">
        <p14:creationId xmlns:p14="http://schemas.microsoft.com/office/powerpoint/2010/main" val="1395258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19270</TotalTime>
  <Words>1067</Words>
  <Application>Microsoft Office PowerPoint</Application>
  <PresentationFormat>On-screen Show (4:3)</PresentationFormat>
  <Paragraphs>172</Paragraphs>
  <Slides>24</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Helvetica</vt:lpstr>
      <vt:lpstr>Times New Roman</vt:lpstr>
      <vt:lpstr>Wingdings</vt:lpstr>
      <vt:lpstr>Office Theme</vt:lpstr>
      <vt:lpstr>Assessing the Spatiotemporal Variability of Precipitable Water Vapour in Africa using Data Analytics  </vt:lpstr>
      <vt:lpstr>Outline</vt:lpstr>
      <vt:lpstr>Background Information</vt:lpstr>
      <vt:lpstr>Problem Statement</vt:lpstr>
      <vt:lpstr>Aim and objectives</vt:lpstr>
      <vt:lpstr>Research Gap</vt:lpstr>
      <vt:lpstr>Study Area</vt:lpstr>
      <vt:lpstr>Materials and Resources</vt:lpstr>
      <vt:lpstr>Summary of Data Analysis</vt:lpstr>
      <vt:lpstr>Methodology</vt:lpstr>
      <vt:lpstr>RESULTS</vt:lpstr>
      <vt:lpstr>Correlation between ERA5 and GNSS PWV </vt:lpstr>
      <vt:lpstr>Exploratory Analysis with GNSS PWV</vt:lpstr>
      <vt:lpstr>Trend and Seasonality Analysis-Mankendall Test</vt:lpstr>
      <vt:lpstr>Trend and Seasonal Analysis</vt:lpstr>
      <vt:lpstr>Trend and Seasonal Analysis</vt:lpstr>
      <vt:lpstr>Correlation between  GNSS PWV and Other Atmospheric Parameters</vt:lpstr>
      <vt:lpstr>Spatial Variability of GNSS PWV</vt:lpstr>
      <vt:lpstr>Cofficient of Variation-PWV Yearly Bias</vt:lpstr>
      <vt:lpstr>Prediction-Time Series Forecasting</vt:lpstr>
      <vt:lpstr>Prediction-Stacked Ensemble</vt:lpstr>
      <vt:lpstr>Prediction-Accuracy Performance Analysis</vt:lpstr>
      <vt:lpstr>Conclusion</vt:lpstr>
      <vt:lpstr>Thank You!</vt:lpstr>
    </vt:vector>
  </TitlesOfParts>
  <Company>UPK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KNUST Press</dc:creator>
  <cp:lastModifiedBy>Martin</cp:lastModifiedBy>
  <cp:revision>342</cp:revision>
  <dcterms:created xsi:type="dcterms:W3CDTF">2016-11-07T15:28:41Z</dcterms:created>
  <dcterms:modified xsi:type="dcterms:W3CDTF">2023-08-29T11:10:39Z</dcterms:modified>
</cp:coreProperties>
</file>